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60" r:id="rId3"/>
    <p:sldId id="259" r:id="rId4"/>
    <p:sldId id="265" r:id="rId5"/>
    <p:sldId id="290" r:id="rId6"/>
    <p:sldId id="270" r:id="rId7"/>
    <p:sldId id="266" r:id="rId8"/>
    <p:sldId id="319" r:id="rId9"/>
    <p:sldId id="320" r:id="rId10"/>
    <p:sldId id="296" r:id="rId11"/>
    <p:sldId id="325" r:id="rId12"/>
    <p:sldId id="327" r:id="rId13"/>
    <p:sldId id="322" r:id="rId14"/>
    <p:sldId id="311" r:id="rId15"/>
    <p:sldId id="329" r:id="rId16"/>
    <p:sldId id="275" r:id="rId17"/>
    <p:sldId id="330" r:id="rId18"/>
    <p:sldId id="278" r:id="rId19"/>
    <p:sldId id="331" r:id="rId20"/>
    <p:sldId id="286" r:id="rId21"/>
    <p:sldId id="338" r:id="rId22"/>
    <p:sldId id="339" r:id="rId23"/>
    <p:sldId id="340" r:id="rId24"/>
    <p:sldId id="277" r:id="rId25"/>
    <p:sldId id="333" r:id="rId26"/>
    <p:sldId id="282" r:id="rId27"/>
    <p:sldId id="287" r:id="rId28"/>
    <p:sldId id="313" r:id="rId29"/>
    <p:sldId id="336" r:id="rId30"/>
    <p:sldId id="337" r:id="rId31"/>
    <p:sldId id="284" r:id="rId32"/>
    <p:sldId id="285" r:id="rId33"/>
  </p:sldIdLst>
  <p:sldSz cx="18288000" cy="10287000"/>
  <p:notesSz cx="6858000" cy="9144000"/>
  <p:embeddedFontLst>
    <p:embeddedFont>
      <p:font typeface="Montserrat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Teko" panose="020B0604020202020204" charset="0"/>
      <p:bold r:id="rId43"/>
    </p:embeddedFont>
    <p:embeddedFont>
      <p:font typeface="Teko Medium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6595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976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2777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629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6976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156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115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3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328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469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748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0" name="Google Shape;5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402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041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775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8730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515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524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156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6" name="Google Shape;5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43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715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611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4" name="Google Shape;7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046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183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487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035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7" name="Google Shape;7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218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8" name="Google Shape;7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7754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94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202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17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3257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298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772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9.jp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947677" y="2370319"/>
            <a:ext cx="16392642" cy="4758740"/>
            <a:chOff x="-5288593" y="-916177"/>
            <a:chExt cx="21856858" cy="6344988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-14" y="-916177"/>
              <a:ext cx="11279700" cy="4185762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0" b="0" i="0" u="none" strike="noStrike" cap="none" dirty="0" smtClean="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TP557</a:t>
              </a:r>
              <a:endParaRPr sz="17000" dirty="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-5288593" y="2351045"/>
              <a:ext cx="21856858" cy="3077766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500" dirty="0" smtClean="0">
                  <a:solidFill>
                    <a:schemeClr val="lt1"/>
                  </a:solidFill>
                  <a:latin typeface="Teko Medium"/>
                  <a:cs typeface="Teko Medium"/>
                  <a:sym typeface="Teko Medium"/>
                </a:rPr>
                <a:t>ADVANCED TOPICS IN IoT AND ML</a:t>
              </a:r>
              <a:endParaRPr sz="12500" dirty="0"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5293045" y="8981153"/>
            <a:ext cx="7701907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Institute National of Telecommunications</a:t>
            </a:r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rgbClr val="FFFFFF"/>
                </a:solidFill>
                <a:latin typeface="Montserrat"/>
                <a:sym typeface="Montserrat"/>
              </a:rPr>
              <a:t>November 28, </a:t>
            </a:r>
            <a:r>
              <a:rPr lang="en-US" sz="2400" dirty="0" smtClean="0">
                <a:solidFill>
                  <a:srgbClr val="FFFFFF"/>
                </a:solidFill>
                <a:latin typeface="Montserrat"/>
                <a:sym typeface="Montserrat"/>
              </a:rPr>
              <a:t>2023</a:t>
            </a:r>
            <a:endParaRPr dirty="0"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/>
        </p:nvSpPr>
        <p:spPr>
          <a:xfrm>
            <a:off x="1028700" y="5143500"/>
            <a:ext cx="7287986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sym typeface="Montserrat"/>
              </a:rPr>
              <a:t>Definition of dataset;</a:t>
            </a: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sym typeface="Montserrat"/>
              </a:rPr>
              <a:t>Training and testing model using Edge Impulse tool;</a:t>
            </a:r>
            <a:endParaRPr lang="en-US" sz="2400" dirty="0" smtClean="0">
              <a:solidFill>
                <a:srgbClr val="FFFFFF"/>
              </a:solidFill>
              <a:latin typeface="Montserrat"/>
            </a:endParaRP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rgbClr val="FFFFFF"/>
              </a:solidFill>
              <a:latin typeface="Montserrat"/>
            </a:endParaRP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FFFF"/>
                </a:solidFill>
                <a:latin typeface="Montserrat"/>
              </a:rPr>
              <a:t>Deploy on devices with low computational capacity.</a:t>
            </a:r>
            <a:endParaRPr lang="en-US" sz="2400" dirty="0" smtClean="0">
              <a:solidFill>
                <a:srgbClr val="FFFFFF"/>
              </a:solidFill>
              <a:latin typeface="Montserrat"/>
              <a:sym typeface="Montserrat"/>
            </a:endParaRPr>
          </a:p>
          <a:p>
            <a:pPr lvl="0">
              <a:lnSpc>
                <a:spcPct val="139958"/>
              </a:lnSpc>
              <a:buClr>
                <a:schemeClr val="bg1"/>
              </a:buClr>
            </a:pPr>
            <a:endParaRPr lang="en-US" sz="24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>
            <a:off x="1028700" y="1019175"/>
            <a:ext cx="7730100" cy="3693319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MODEL PRESENTATION</a:t>
            </a:r>
            <a:endParaRPr sz="10000" dirty="0"/>
          </a:p>
        </p:txBody>
      </p:sp>
      <p:grpSp>
        <p:nvGrpSpPr>
          <p:cNvPr id="362" name="Google Shape;362;p27"/>
          <p:cNvGrpSpPr/>
          <p:nvPr/>
        </p:nvGrpSpPr>
        <p:grpSpPr>
          <a:xfrm>
            <a:off x="9407343" y="380801"/>
            <a:ext cx="395370" cy="397142"/>
            <a:chOff x="1813" y="0"/>
            <a:chExt cx="809173" cy="812800"/>
          </a:xfrm>
        </p:grpSpPr>
        <p:sp>
          <p:nvSpPr>
            <p:cNvPr id="363" name="Google Shape;363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7"/>
          <p:cNvGrpSpPr/>
          <p:nvPr/>
        </p:nvGrpSpPr>
        <p:grpSpPr>
          <a:xfrm>
            <a:off x="10109203" y="380801"/>
            <a:ext cx="395370" cy="397142"/>
            <a:chOff x="1813" y="0"/>
            <a:chExt cx="809173" cy="812800"/>
          </a:xfrm>
        </p:grpSpPr>
        <p:sp>
          <p:nvSpPr>
            <p:cNvPr id="366" name="Google Shape;366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27"/>
          <p:cNvGrpSpPr/>
          <p:nvPr/>
        </p:nvGrpSpPr>
        <p:grpSpPr>
          <a:xfrm>
            <a:off x="10811063" y="380801"/>
            <a:ext cx="395370" cy="397142"/>
            <a:chOff x="1813" y="0"/>
            <a:chExt cx="809173" cy="812800"/>
          </a:xfrm>
        </p:grpSpPr>
        <p:sp>
          <p:nvSpPr>
            <p:cNvPr id="369" name="Google Shape;36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27"/>
          <p:cNvGrpSpPr/>
          <p:nvPr/>
        </p:nvGrpSpPr>
        <p:grpSpPr>
          <a:xfrm>
            <a:off x="16089807" y="9567947"/>
            <a:ext cx="395370" cy="397142"/>
            <a:chOff x="1813" y="0"/>
            <a:chExt cx="809173" cy="812800"/>
          </a:xfrm>
        </p:grpSpPr>
        <p:sp>
          <p:nvSpPr>
            <p:cNvPr id="372" name="Google Shape;372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27"/>
          <p:cNvGrpSpPr/>
          <p:nvPr/>
        </p:nvGrpSpPr>
        <p:grpSpPr>
          <a:xfrm>
            <a:off x="16791667" y="9567947"/>
            <a:ext cx="395370" cy="397142"/>
            <a:chOff x="1813" y="0"/>
            <a:chExt cx="809173" cy="812800"/>
          </a:xfrm>
        </p:grpSpPr>
        <p:sp>
          <p:nvSpPr>
            <p:cNvPr id="375" name="Google Shape;375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27"/>
          <p:cNvGrpSpPr/>
          <p:nvPr/>
        </p:nvGrpSpPr>
        <p:grpSpPr>
          <a:xfrm>
            <a:off x="17493527" y="9567947"/>
            <a:ext cx="395370" cy="397142"/>
            <a:chOff x="1813" y="0"/>
            <a:chExt cx="809173" cy="812800"/>
          </a:xfrm>
        </p:grpSpPr>
        <p:sp>
          <p:nvSpPr>
            <p:cNvPr id="378" name="Google Shape;378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31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DEFINITION OF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THE DATASET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0" y="1643509"/>
            <a:ext cx="6515100" cy="79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9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FEATURES OF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THE IMAGES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5" y="3141595"/>
            <a:ext cx="6417257" cy="66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4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MODEL WITH HIGH INFERENCE TIME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3" y="1493512"/>
            <a:ext cx="6981825" cy="8067675"/>
          </a:xfrm>
          <a:prstGeom prst="rect">
            <a:avLst/>
          </a:prstGeom>
        </p:spPr>
      </p:pic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19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 t="37077" r="13085" b="28716"/>
          <a:stretch/>
        </p:blipFill>
        <p:spPr>
          <a:xfrm>
            <a:off x="2126341" y="734018"/>
            <a:ext cx="14035317" cy="330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8"/>
          <p:cNvGrpSpPr/>
          <p:nvPr/>
        </p:nvGrpSpPr>
        <p:grpSpPr>
          <a:xfrm>
            <a:off x="2126341" y="4625852"/>
            <a:ext cx="6557047" cy="4927131"/>
            <a:chOff x="0" y="-38100"/>
            <a:chExt cx="1726959" cy="1297681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2" name="Google Shape;182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8"/>
          <p:cNvSpPr txBox="1"/>
          <p:nvPr/>
        </p:nvSpPr>
        <p:spPr>
          <a:xfrm>
            <a:off x="3255413" y="6123705"/>
            <a:ext cx="3646800" cy="923400"/>
          </a:xfrm>
          <a:prstGeom prst="rect">
            <a:avLst/>
          </a:prstGeom>
          <a:noFill/>
          <a:ln>
            <a:noFill/>
          </a:ln>
          <a:effectLst>
            <a:outerShdw blurRad="54292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MISSION</a:t>
            </a:r>
            <a:endParaRPr dirty="0"/>
          </a:p>
        </p:txBody>
      </p:sp>
      <p:sp>
        <p:nvSpPr>
          <p:cNvPr id="184" name="Google Shape;184;p18"/>
          <p:cNvSpPr txBox="1"/>
          <p:nvPr/>
        </p:nvSpPr>
        <p:spPr>
          <a:xfrm>
            <a:off x="3255413" y="7384450"/>
            <a:ext cx="4584125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Automatize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optimize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inventory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industrial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proccess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</a:t>
            </a:r>
            <a:r>
              <a:rPr lang="pt-BR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ML.</a:t>
            </a:r>
            <a:endParaRPr dirty="0"/>
          </a:p>
        </p:txBody>
      </p:sp>
      <p:grpSp>
        <p:nvGrpSpPr>
          <p:cNvPr id="185" name="Google Shape;185;p18"/>
          <p:cNvGrpSpPr/>
          <p:nvPr/>
        </p:nvGrpSpPr>
        <p:grpSpPr>
          <a:xfrm>
            <a:off x="9604611" y="4625852"/>
            <a:ext cx="6557047" cy="4927131"/>
            <a:chOff x="0" y="-38100"/>
            <a:chExt cx="1726959" cy="1297681"/>
          </a:xfrm>
        </p:grpSpPr>
        <p:sp>
          <p:nvSpPr>
            <p:cNvPr id="186" name="Google Shape;186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7" name="Google Shape;187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18"/>
          <p:cNvSpPr txBox="1"/>
          <p:nvPr/>
        </p:nvSpPr>
        <p:spPr>
          <a:xfrm>
            <a:off x="11237881" y="6123705"/>
            <a:ext cx="3794700" cy="92340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VISION</a:t>
            </a:r>
            <a:endParaRPr dirty="0"/>
          </a:p>
        </p:txBody>
      </p:sp>
      <p:sp>
        <p:nvSpPr>
          <p:cNvPr id="189" name="Google Shape;189;p18"/>
          <p:cNvSpPr txBox="1"/>
          <p:nvPr/>
        </p:nvSpPr>
        <p:spPr>
          <a:xfrm>
            <a:off x="10367493" y="7384450"/>
            <a:ext cx="4665095" cy="155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 smtClean="0">
                <a:solidFill>
                  <a:srgbClr val="FFFFFF"/>
                </a:solidFill>
                <a:latin typeface="Montserrat"/>
                <a:sym typeface="Montserrat"/>
              </a:rPr>
              <a:t>Equilibrium between low cost devices requirements (RAM, flash) and inference time.</a:t>
            </a:r>
            <a:endParaRPr dirty="0"/>
          </a:p>
        </p:txBody>
      </p:sp>
      <p:cxnSp>
        <p:nvCxnSpPr>
          <p:cNvPr id="190" name="Google Shape;190;p18"/>
          <p:cNvCxnSpPr/>
          <p:nvPr/>
        </p:nvCxnSpPr>
        <p:spPr>
          <a:xfrm rot="-8341">
            <a:off x="3255396" y="7081378"/>
            <a:ext cx="1177720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8218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NEURAL NETWORK ARCHITECTURE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99" y="5620197"/>
            <a:ext cx="961206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2"/>
          <p:cNvPicPr preferRelativeResize="0"/>
          <p:nvPr/>
        </p:nvPicPr>
        <p:blipFill rotWithShape="1">
          <a:blip r:embed="rId3">
            <a:alphaModFix/>
          </a:blip>
          <a:srcRect t="5824" b="5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2"/>
          <p:cNvSpPr txBox="1"/>
          <p:nvPr/>
        </p:nvSpPr>
        <p:spPr>
          <a:xfrm>
            <a:off x="1028700" y="4365648"/>
            <a:ext cx="9018000" cy="1854300"/>
          </a:xfrm>
          <a:prstGeom prst="rect">
            <a:avLst/>
          </a:prstGeom>
          <a:noFill/>
          <a:ln>
            <a:noFill/>
          </a:ln>
          <a:effectLst>
            <a:outerShdw blurRad="828675" dist="3810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46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STATS &amp; NUMBERS</a:t>
            </a:r>
            <a:endParaRPr/>
          </a:p>
        </p:txBody>
      </p:sp>
      <p:sp>
        <p:nvSpPr>
          <p:cNvPr id="497" name="Google Shape;497;p32"/>
          <p:cNvSpPr txBox="1"/>
          <p:nvPr/>
        </p:nvSpPr>
        <p:spPr>
          <a:xfrm>
            <a:off x="1028700" y="6188360"/>
            <a:ext cx="532074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Results and discussions</a:t>
            </a:r>
            <a:endParaRPr dirty="0"/>
          </a:p>
        </p:txBody>
      </p:sp>
      <p:cxnSp>
        <p:nvCxnSpPr>
          <p:cNvPr id="498" name="Google Shape;498;p32"/>
          <p:cNvCxnSpPr/>
          <p:nvPr/>
        </p:nvCxnSpPr>
        <p:spPr>
          <a:xfrm rot="6343">
            <a:off x="10545993" y="5295392"/>
            <a:ext cx="774201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TRAINING PERFORMANCE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59" y="1458282"/>
            <a:ext cx="8050609" cy="8337372"/>
          </a:xfrm>
          <a:prstGeom prst="rect">
            <a:avLst/>
          </a:prstGeom>
        </p:spPr>
      </p:pic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6098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5"/>
          <p:cNvSpPr txBox="1"/>
          <p:nvPr/>
        </p:nvSpPr>
        <p:spPr>
          <a:xfrm>
            <a:off x="3978172" y="2818170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F1-Score</a:t>
            </a:r>
            <a:endParaRPr dirty="0"/>
          </a:p>
        </p:txBody>
      </p:sp>
      <p:sp>
        <p:nvSpPr>
          <p:cNvPr id="544" name="Google Shape;544;p35"/>
          <p:cNvSpPr txBox="1"/>
          <p:nvPr/>
        </p:nvSpPr>
        <p:spPr>
          <a:xfrm>
            <a:off x="3978172" y="5809635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 </a:t>
            </a:r>
            <a:r>
              <a:rPr lang="en-US" sz="35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dirty="0"/>
          </a:p>
        </p:txBody>
      </p:sp>
      <p:sp>
        <p:nvSpPr>
          <p:cNvPr id="545" name="Google Shape;545;p35"/>
          <p:cNvSpPr txBox="1"/>
          <p:nvPr/>
        </p:nvSpPr>
        <p:spPr>
          <a:xfrm>
            <a:off x="3978172" y="8715375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 </a:t>
            </a:r>
            <a:r>
              <a:rPr lang="en-US" sz="35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loss (categorical cross-entropy)</a:t>
            </a:r>
            <a:endParaRPr dirty="0"/>
          </a:p>
        </p:txBody>
      </p:sp>
      <p:sp>
        <p:nvSpPr>
          <p:cNvPr id="546" name="Google Shape;546;p35"/>
          <p:cNvSpPr txBox="1"/>
          <p:nvPr/>
        </p:nvSpPr>
        <p:spPr>
          <a:xfrm>
            <a:off x="6383465" y="989370"/>
            <a:ext cx="5521200" cy="2215991"/>
          </a:xfrm>
          <a:prstGeom prst="rect">
            <a:avLst/>
          </a:prstGeom>
          <a:noFill/>
          <a:ln>
            <a:noFill/>
          </a:ln>
          <a:effectLst>
            <a:outerShdw blurRad="814388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1.00</a:t>
            </a:r>
            <a:endParaRPr dirty="0"/>
          </a:p>
        </p:txBody>
      </p:sp>
      <p:sp>
        <p:nvSpPr>
          <p:cNvPr id="547" name="Google Shape;547;p35"/>
          <p:cNvSpPr txBox="1"/>
          <p:nvPr/>
        </p:nvSpPr>
        <p:spPr>
          <a:xfrm>
            <a:off x="6912836" y="3926165"/>
            <a:ext cx="4462329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100.00%</a:t>
            </a:r>
            <a:endParaRPr dirty="0"/>
          </a:p>
        </p:txBody>
      </p:sp>
      <p:sp>
        <p:nvSpPr>
          <p:cNvPr id="548" name="Google Shape;548;p35"/>
          <p:cNvSpPr txBox="1"/>
          <p:nvPr/>
        </p:nvSpPr>
        <p:spPr>
          <a:xfrm>
            <a:off x="6138121" y="6886575"/>
            <a:ext cx="60117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0,02</a:t>
            </a:r>
            <a:endParaRPr dirty="0"/>
          </a:p>
        </p:txBody>
      </p:sp>
      <p:cxnSp>
        <p:nvCxnSpPr>
          <p:cNvPr id="549" name="Google Shape;549;p35"/>
          <p:cNvCxnSpPr/>
          <p:nvPr/>
        </p:nvCxnSpPr>
        <p:spPr>
          <a:xfrm rot="-22265">
            <a:off x="-28436" y="1899006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35"/>
          <p:cNvCxnSpPr/>
          <p:nvPr/>
        </p:nvCxnSpPr>
        <p:spPr>
          <a:xfrm rot="-22265">
            <a:off x="139" y="4833322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" name="Google Shape;551;p35"/>
          <p:cNvCxnSpPr/>
          <p:nvPr/>
        </p:nvCxnSpPr>
        <p:spPr>
          <a:xfrm rot="-22265">
            <a:off x="-107158" y="7767639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2" name="Google Shape;552;p35"/>
          <p:cNvCxnSpPr/>
          <p:nvPr/>
        </p:nvCxnSpPr>
        <p:spPr>
          <a:xfrm rot="-22265">
            <a:off x="13847868" y="1899006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3" name="Google Shape;553;p35"/>
          <p:cNvCxnSpPr/>
          <p:nvPr/>
        </p:nvCxnSpPr>
        <p:spPr>
          <a:xfrm rot="-22265">
            <a:off x="13876443" y="4833322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p35"/>
          <p:cNvCxnSpPr/>
          <p:nvPr/>
        </p:nvCxnSpPr>
        <p:spPr>
          <a:xfrm rot="-22265">
            <a:off x="13769146" y="7767639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5"/>
          <p:cNvSpPr txBox="1"/>
          <p:nvPr/>
        </p:nvSpPr>
        <p:spPr>
          <a:xfrm>
            <a:off x="3978172" y="2818170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inference time</a:t>
            </a:r>
            <a:endParaRPr dirty="0"/>
          </a:p>
        </p:txBody>
      </p:sp>
      <p:sp>
        <p:nvSpPr>
          <p:cNvPr id="544" name="Google Shape;544;p35"/>
          <p:cNvSpPr txBox="1"/>
          <p:nvPr/>
        </p:nvSpPr>
        <p:spPr>
          <a:xfrm>
            <a:off x="3978172" y="5809635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 peak RAM </a:t>
            </a:r>
            <a:r>
              <a:rPr lang="en-US" sz="35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usage</a:t>
            </a:r>
            <a:endParaRPr dirty="0"/>
          </a:p>
        </p:txBody>
      </p:sp>
      <p:sp>
        <p:nvSpPr>
          <p:cNvPr id="545" name="Google Shape;545;p35"/>
          <p:cNvSpPr txBox="1"/>
          <p:nvPr/>
        </p:nvSpPr>
        <p:spPr>
          <a:xfrm>
            <a:off x="3978172" y="8715375"/>
            <a:ext cx="10831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5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 flash usage</a:t>
            </a:r>
            <a:endParaRPr dirty="0"/>
          </a:p>
        </p:txBody>
      </p:sp>
      <p:sp>
        <p:nvSpPr>
          <p:cNvPr id="546" name="Google Shape;546;p35"/>
          <p:cNvSpPr txBox="1"/>
          <p:nvPr/>
        </p:nvSpPr>
        <p:spPr>
          <a:xfrm>
            <a:off x="6383465" y="989370"/>
            <a:ext cx="5521200" cy="2215991"/>
          </a:xfrm>
          <a:prstGeom prst="rect">
            <a:avLst/>
          </a:prstGeom>
          <a:noFill/>
          <a:ln>
            <a:noFill/>
          </a:ln>
          <a:effectLst>
            <a:outerShdw blurRad="814388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15 </a:t>
            </a:r>
            <a:r>
              <a:rPr lang="en-US" sz="12000" b="0" i="0" u="none" strike="noStrike" cap="none" dirty="0" err="1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ms</a:t>
            </a:r>
            <a:endParaRPr dirty="0"/>
          </a:p>
        </p:txBody>
      </p:sp>
      <p:sp>
        <p:nvSpPr>
          <p:cNvPr id="547" name="Google Shape;547;p35"/>
          <p:cNvSpPr txBox="1"/>
          <p:nvPr/>
        </p:nvSpPr>
        <p:spPr>
          <a:xfrm>
            <a:off x="7018471" y="3937972"/>
            <a:ext cx="42510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363.3K</a:t>
            </a:r>
            <a:endParaRPr dirty="0"/>
          </a:p>
        </p:txBody>
      </p:sp>
      <p:sp>
        <p:nvSpPr>
          <p:cNvPr id="548" name="Google Shape;548;p35"/>
          <p:cNvSpPr txBox="1"/>
          <p:nvPr/>
        </p:nvSpPr>
        <p:spPr>
          <a:xfrm>
            <a:off x="6138121" y="6886575"/>
            <a:ext cx="60117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70.9K</a:t>
            </a:r>
            <a:endParaRPr dirty="0"/>
          </a:p>
        </p:txBody>
      </p:sp>
      <p:cxnSp>
        <p:nvCxnSpPr>
          <p:cNvPr id="549" name="Google Shape;549;p35"/>
          <p:cNvCxnSpPr/>
          <p:nvPr/>
        </p:nvCxnSpPr>
        <p:spPr>
          <a:xfrm rot="-22265">
            <a:off x="-28436" y="1899006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35"/>
          <p:cNvCxnSpPr/>
          <p:nvPr/>
        </p:nvCxnSpPr>
        <p:spPr>
          <a:xfrm rot="-22265">
            <a:off x="139" y="4833322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" name="Google Shape;551;p35"/>
          <p:cNvCxnSpPr/>
          <p:nvPr/>
        </p:nvCxnSpPr>
        <p:spPr>
          <a:xfrm rot="-22265">
            <a:off x="-107158" y="7767639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2" name="Google Shape;552;p35"/>
          <p:cNvCxnSpPr/>
          <p:nvPr/>
        </p:nvCxnSpPr>
        <p:spPr>
          <a:xfrm rot="-22265">
            <a:off x="13847868" y="1899006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3" name="Google Shape;553;p35"/>
          <p:cNvCxnSpPr/>
          <p:nvPr/>
        </p:nvCxnSpPr>
        <p:spPr>
          <a:xfrm rot="-22265">
            <a:off x="13876443" y="4833322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p35"/>
          <p:cNvCxnSpPr/>
          <p:nvPr/>
        </p:nvCxnSpPr>
        <p:spPr>
          <a:xfrm rot="-22265">
            <a:off x="13769146" y="7767639"/>
            <a:ext cx="441141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70974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7"/>
          <p:cNvGrpSpPr/>
          <p:nvPr/>
        </p:nvGrpSpPr>
        <p:grpSpPr>
          <a:xfrm>
            <a:off x="10176280" y="-978578"/>
            <a:ext cx="4337130" cy="4356571"/>
            <a:chOff x="1813" y="0"/>
            <a:chExt cx="809173" cy="812800"/>
          </a:xfrm>
        </p:grpSpPr>
        <p:sp>
          <p:nvSpPr>
            <p:cNvPr id="166" name="Google Shape;166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/>
          <p:nvPr/>
        </p:nvSpPr>
        <p:spPr>
          <a:xfrm>
            <a:off x="6185746" y="419750"/>
            <a:ext cx="5916508" cy="591648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4861" t="-3334" r="-8742" b="-436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17"/>
          <p:cNvGrpSpPr/>
          <p:nvPr/>
        </p:nvGrpSpPr>
        <p:grpSpPr>
          <a:xfrm>
            <a:off x="5375207" y="4522320"/>
            <a:ext cx="2126797" cy="2136330"/>
            <a:chOff x="1813" y="0"/>
            <a:chExt cx="809173" cy="812800"/>
          </a:xfrm>
        </p:grpSpPr>
        <p:sp>
          <p:nvSpPr>
            <p:cNvPr id="170" name="Google Shape;170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7"/>
          <p:cNvSpPr txBox="1"/>
          <p:nvPr/>
        </p:nvSpPr>
        <p:spPr>
          <a:xfrm>
            <a:off x="1365337" y="6696750"/>
            <a:ext cx="15557400" cy="1847100"/>
          </a:xfrm>
          <a:prstGeom prst="rect">
            <a:avLst/>
          </a:prstGeom>
          <a:noFill/>
          <a:ln>
            <a:noFill/>
          </a:ln>
          <a:effectLst>
            <a:outerShdw blurRad="828675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WELCOME TO PRESENTATION</a:t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328499" y="8543850"/>
            <a:ext cx="17631001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We are Diego and Felipe, and </a:t>
            </a:r>
            <a:r>
              <a:rPr lang="en-US" sz="2500" b="0" i="0" u="none" strike="noStrike" cap="none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I'll be sharing with you </a:t>
            </a:r>
            <a:r>
              <a:rPr lang="en-US" sz="2500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our final project presentation. </a:t>
            </a:r>
            <a:endParaRPr sz="2500" dirty="0" smtClean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For more information, contact us via e-mail: </a:t>
            </a:r>
            <a:r>
              <a:rPr lang="en-US" sz="2500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diego.pivoto@dtel.inatel.br </a:t>
            </a:r>
            <a:r>
              <a:rPr lang="en-US" sz="250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and feliperocha@mtel.inatel.br</a:t>
            </a:r>
            <a:r>
              <a:rPr lang="en-US" sz="2500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43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43"/>
          <p:cNvGrpSpPr/>
          <p:nvPr/>
        </p:nvGrpSpPr>
        <p:grpSpPr>
          <a:xfrm>
            <a:off x="9535996" y="-781305"/>
            <a:ext cx="8638101" cy="11849610"/>
            <a:chOff x="0" y="0"/>
            <a:chExt cx="4591050" cy="6297930"/>
          </a:xfrm>
        </p:grpSpPr>
        <p:sp>
          <p:nvSpPr>
            <p:cNvPr id="783" name="Google Shape;783;p43"/>
            <p:cNvSpPr/>
            <p:nvPr/>
          </p:nvSpPr>
          <p:spPr>
            <a:xfrm>
              <a:off x="0" y="0"/>
              <a:ext cx="4591050" cy="6297930"/>
            </a:xfrm>
            <a:custGeom>
              <a:avLst/>
              <a:gdLst/>
              <a:ahLst/>
              <a:cxnLst/>
              <a:rect l="l" t="t" r="r" b="b"/>
              <a:pathLst>
                <a:path w="4591050" h="6297930" extrusionOk="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8110" y="4533900"/>
              <a:ext cx="1645920" cy="1645920"/>
            </a:xfrm>
            <a:custGeom>
              <a:avLst/>
              <a:gdLst/>
              <a:ahLst/>
              <a:cxnLst/>
              <a:rect l="l" t="t" r="r" b="b"/>
              <a:pathLst>
                <a:path w="1645920" h="1645920" extrusionOk="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6664" r="-16663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18110" y="118110"/>
              <a:ext cx="1645920" cy="1644650"/>
            </a:xfrm>
            <a:custGeom>
              <a:avLst/>
              <a:gdLst/>
              <a:ahLst/>
              <a:cxnLst/>
              <a:rect l="l" t="t" r="r" b="b"/>
              <a:pathLst>
                <a:path w="1645920" h="1644650" extrusionOk="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38816" r="-3881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826260" y="1827530"/>
              <a:ext cx="2644140" cy="2644140"/>
            </a:xfrm>
            <a:custGeom>
              <a:avLst/>
              <a:gdLst/>
              <a:ahLst/>
              <a:cxnLst/>
              <a:rect l="l" t="t" r="r" b="b"/>
              <a:pathLst>
                <a:path w="2644140" h="2644140" extrusionOk="0">
                  <a:moveTo>
                    <a:pt x="1322070" y="2644140"/>
                  </a:moveTo>
                  <a:cubicBezTo>
                    <a:pt x="593090" y="2644140"/>
                    <a:pt x="0" y="2051050"/>
                    <a:pt x="0" y="1322070"/>
                  </a:cubicBezTo>
                  <a:cubicBezTo>
                    <a:pt x="0" y="593090"/>
                    <a:pt x="593090" y="0"/>
                    <a:pt x="1322070" y="0"/>
                  </a:cubicBezTo>
                  <a:cubicBezTo>
                    <a:pt x="2051050" y="0"/>
                    <a:pt x="2644140" y="593090"/>
                    <a:pt x="2644140" y="1322070"/>
                  </a:cubicBezTo>
                  <a:cubicBezTo>
                    <a:pt x="2644140" y="2051050"/>
                    <a:pt x="2052320" y="2644140"/>
                    <a:pt x="1322070" y="264414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24998" b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3"/>
          <p:cNvSpPr txBox="1"/>
          <p:nvPr/>
        </p:nvSpPr>
        <p:spPr>
          <a:xfrm>
            <a:off x="1028700" y="1019175"/>
            <a:ext cx="8115300" cy="1569660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USE CASE</a:t>
            </a:r>
            <a:endParaRPr sz="8500" dirty="0"/>
          </a:p>
        </p:txBody>
      </p:sp>
      <p:sp>
        <p:nvSpPr>
          <p:cNvPr id="788" name="Google Shape;788;p43"/>
          <p:cNvSpPr txBox="1"/>
          <p:nvPr/>
        </p:nvSpPr>
        <p:spPr>
          <a:xfrm>
            <a:off x="1033479" y="3663254"/>
            <a:ext cx="9133467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FFFFFF"/>
                </a:solidFill>
                <a:latin typeface="Montserrat"/>
                <a:sym typeface="Montserrat"/>
              </a:rPr>
              <a:t>SETTINGS:</a:t>
            </a:r>
            <a:endParaRPr dirty="0"/>
          </a:p>
        </p:txBody>
      </p:sp>
      <p:sp>
        <p:nvSpPr>
          <p:cNvPr id="789" name="Google Shape;789;p43"/>
          <p:cNvSpPr txBox="1"/>
          <p:nvPr/>
        </p:nvSpPr>
        <p:spPr>
          <a:xfrm>
            <a:off x="1028700" y="4814296"/>
            <a:ext cx="10322366" cy="215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Motor DC with </a:t>
            </a: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supply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3V 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moving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conveyor</a:t>
            </a:r>
            <a:r>
              <a:rPr lang="pt-BR" sz="2499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539749" lvl="1" indent="-269874">
              <a:lnSpc>
                <a:spcPct val="140016"/>
              </a:lnSpc>
              <a:buClr>
                <a:srgbClr val="FFFFFF"/>
              </a:buClr>
              <a:buSzPts val="2499"/>
              <a:buFont typeface="Arial"/>
              <a:buChar char="•"/>
            </a:pPr>
            <a:r>
              <a:rPr lang="pt-BR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Inference</a:t>
            </a:r>
            <a:r>
              <a:rPr lang="pt-BR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through</a:t>
            </a:r>
            <a:r>
              <a:rPr lang="pt-BR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image capture </a:t>
            </a:r>
            <a:r>
              <a:rPr lang="pt-BR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made</a:t>
            </a:r>
            <a:r>
              <a:rPr lang="pt-BR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</a:t>
            </a:r>
            <a:r>
              <a:rPr lang="pt-BR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cellphone</a:t>
            </a:r>
            <a:r>
              <a:rPr lang="pt-BR" sz="24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câmera;</a:t>
            </a:r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pt-BR" sz="2499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</a:t>
            </a:r>
            <a:r>
              <a:rPr lang="pt-BR" sz="2499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mera</a:t>
            </a:r>
            <a:r>
              <a:rPr lang="pt-BR" sz="2499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positioning</a:t>
            </a:r>
            <a:r>
              <a:rPr lang="pt-BR" sz="2499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for capture </a:t>
            </a:r>
            <a:r>
              <a:rPr lang="pt-BR" sz="2499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r>
              <a:rPr lang="pt-BR" sz="2499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lang="pt-BR" sz="2499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99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conveyor</a:t>
            </a:r>
            <a:r>
              <a:rPr lang="pt-BR" sz="2499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dirty="0"/>
          </a:p>
        </p:txBody>
      </p:sp>
      <p:sp>
        <p:nvSpPr>
          <p:cNvPr id="790" name="Google Shape;790;p43"/>
          <p:cNvSpPr txBox="1"/>
          <p:nvPr/>
        </p:nvSpPr>
        <p:spPr>
          <a:xfrm>
            <a:off x="616245" y="8093243"/>
            <a:ext cx="5174955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ML COMBINED TO IoT</a:t>
            </a:r>
            <a:r>
              <a:rPr lang="en-US" sz="3600" b="1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 ARE THE FUTURE!</a:t>
            </a:r>
            <a:endParaRPr sz="3600" dirty="0"/>
          </a:p>
        </p:txBody>
      </p:sp>
      <p:cxnSp>
        <p:nvCxnSpPr>
          <p:cNvPr id="791" name="Google Shape;791;p43"/>
          <p:cNvCxnSpPr/>
          <p:nvPr/>
        </p:nvCxnSpPr>
        <p:spPr>
          <a:xfrm>
            <a:off x="443" y="9813177"/>
            <a:ext cx="670271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TESTING MODEL ON USE CASE PROPOSAL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71" y="1686277"/>
            <a:ext cx="5267325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5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TESTING MODEL ON USE CASE PROPOSAL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1" y="2045150"/>
            <a:ext cx="6610350" cy="7620000"/>
          </a:xfrm>
          <a:prstGeom prst="rect">
            <a:avLst/>
          </a:prstGeom>
        </p:spPr>
      </p:pic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7384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0"/>
          <p:cNvSpPr txBox="1"/>
          <p:nvPr/>
        </p:nvSpPr>
        <p:spPr>
          <a:xfrm>
            <a:off x="9530334" y="1458282"/>
            <a:ext cx="7728900" cy="3323987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TESTING MODEL ON USE CASE PROPOSAL</a:t>
            </a:r>
            <a:endParaRPr sz="9000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6902932" y="2726961"/>
            <a:ext cx="2241050" cy="12334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4" y="3143306"/>
            <a:ext cx="55245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9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052310"/>
            <a:ext cx="18288000" cy="4998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34"/>
          <p:cNvGrpSpPr/>
          <p:nvPr/>
        </p:nvGrpSpPr>
        <p:grpSpPr>
          <a:xfrm>
            <a:off x="15602515" y="-4553452"/>
            <a:ext cx="6862097" cy="6892855"/>
            <a:chOff x="1813" y="0"/>
            <a:chExt cx="809173" cy="812800"/>
          </a:xfrm>
        </p:grpSpPr>
        <p:sp>
          <p:nvSpPr>
            <p:cNvPr id="533" name="Google Shape;533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-2655044" y="4150419"/>
            <a:ext cx="3828281" cy="3845441"/>
            <a:chOff x="1813" y="0"/>
            <a:chExt cx="809173" cy="812800"/>
          </a:xfrm>
        </p:grpSpPr>
        <p:sp>
          <p:nvSpPr>
            <p:cNvPr id="536" name="Google Shape;536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211;p20"/>
          <p:cNvSpPr txBox="1"/>
          <p:nvPr/>
        </p:nvSpPr>
        <p:spPr>
          <a:xfrm>
            <a:off x="3327586" y="735730"/>
            <a:ext cx="11644107" cy="5909310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VIDEO DEMONSTRATION </a:t>
            </a:r>
            <a:endParaRPr sz="1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4"/>
          <p:cNvPicPr preferRelativeResize="0"/>
          <p:nvPr/>
        </p:nvPicPr>
        <p:blipFill rotWithShape="1">
          <a:blip r:embed="rId5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34"/>
          <p:cNvGrpSpPr/>
          <p:nvPr/>
        </p:nvGrpSpPr>
        <p:grpSpPr>
          <a:xfrm>
            <a:off x="15602515" y="-4553452"/>
            <a:ext cx="6862097" cy="6892855"/>
            <a:chOff x="1813" y="0"/>
            <a:chExt cx="809173" cy="812800"/>
          </a:xfrm>
        </p:grpSpPr>
        <p:sp>
          <p:nvSpPr>
            <p:cNvPr id="533" name="Google Shape;533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-2655044" y="4150419"/>
            <a:ext cx="3828281" cy="3845441"/>
            <a:chOff x="1813" y="0"/>
            <a:chExt cx="809173" cy="812800"/>
          </a:xfrm>
        </p:grpSpPr>
        <p:sp>
          <p:nvSpPr>
            <p:cNvPr id="536" name="Google Shape;536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TrabalhoFinal-Tes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1785" y="274320"/>
            <a:ext cx="5384118" cy="957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0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39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9" name="Google Shape;659;p39"/>
          <p:cNvGraphicFramePr/>
          <p:nvPr>
            <p:extLst>
              <p:ext uri="{D42A27DB-BD31-4B8C-83A1-F6EECF244321}">
                <p14:modId xmlns:p14="http://schemas.microsoft.com/office/powerpoint/2010/main" val="1209154964"/>
              </p:ext>
            </p:extLst>
          </p:nvPr>
        </p:nvGraphicFramePr>
        <p:xfrm>
          <a:off x="1028700" y="1837363"/>
          <a:ext cx="16230600" cy="9099158"/>
        </p:xfrm>
        <a:graphic>
          <a:graphicData uri="http://schemas.openxmlformats.org/drawingml/2006/table">
            <a:tbl>
              <a:tblPr>
                <a:noFill/>
                <a:tableStyleId>{AE2EDF44-7F8E-4724-8987-9EACE496F446}</a:tableStyleId>
              </a:tblPr>
              <a:tblGrid>
                <a:gridCol w="4057650"/>
                <a:gridCol w="4189075"/>
                <a:gridCol w="3926225"/>
                <a:gridCol w="4057650"/>
              </a:tblGrid>
              <a:tr h="2271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20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STRENGTHS</a:t>
                      </a:r>
                      <a:endParaRPr sz="1100" u="none" strike="noStrike" cap="none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WEAKNESSES</a:t>
                      </a:r>
                      <a:endParaRPr sz="1100" u="none" strike="noStrike" cap="none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 dirty="0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OPPORTUNITIES</a:t>
                      </a:r>
                      <a:endParaRPr sz="1100" u="none" strike="noStrike" cap="none" dirty="0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 u="none" strike="noStrike" cap="none" dirty="0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THREATS</a:t>
                      </a:r>
                      <a:endParaRPr sz="1100" u="none" strike="noStrike" cap="none" dirty="0"/>
                    </a:p>
                  </a:txBody>
                  <a:tcPr marL="190500" marR="190500" marT="190500" marB="190500">
                    <a:lnL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777600"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Low</a:t>
                      </a:r>
                      <a:r>
                        <a:rPr lang="pt-BR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inference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time;</a:t>
                      </a:r>
                      <a:endParaRPr sz="1100" u="none" strike="noStrike" cap="none" dirty="0"/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Reduction</a:t>
                      </a: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of complexity and </a:t>
                      </a: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processing time;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Arial"/>
                          <a:sym typeface="Montserrat"/>
                        </a:rPr>
                        <a:t>Support to low cost and low energy consumption devices.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endParaRPr lang="en-US" sz="2000" u="none" strike="noStrike" cap="none" baseline="0" dirty="0" smtClean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Support</a:t>
                      </a:r>
                      <a:r>
                        <a:rPr lang="pt-BR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 </a:t>
                      </a: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devices</a:t>
                      </a:r>
                      <a:r>
                        <a:rPr lang="pt-BR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</a:t>
                      </a:r>
                      <a:r>
                        <a:rPr lang="pt-BR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peak</a:t>
                      </a:r>
                      <a:r>
                        <a:rPr lang="pt-BR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RAM </a:t>
                      </a: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usage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above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363.KB;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Support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devices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with flash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usage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above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70.9K;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Meet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requirements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for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application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whose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inference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time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can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be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15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ms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pt-BR" sz="2000" u="none" strike="noStrike" cap="none" baseline="0" dirty="0" err="1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or</a:t>
                      </a:r>
                      <a:r>
                        <a:rPr lang="pt-BR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more.</a:t>
                      </a:r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Improve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neural network parameters;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Increase dataset;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Optimize model to achieve low RAM and, flash usages, and low inference time;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baseline="0" dirty="0" smtClean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Application of model on real scenario;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endParaRPr sz="1100" u="none" strike="noStrike" cap="none" dirty="0"/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How does</a:t>
                      </a: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the developed framework performs as the number of classes and dataset size increase</a:t>
                      </a: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?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 this</a:t>
                      </a: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neural network </a:t>
                      </a: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scalable?</a:t>
                      </a:r>
                    </a:p>
                    <a:p>
                      <a:pPr marL="431801" marR="0" lvl="1" indent="-2159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What is the</a:t>
                      </a:r>
                      <a:r>
                        <a:rPr lang="en-US" sz="2000" u="none" strike="noStrike" cap="none" baseline="0" dirty="0" smtClean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performance on different devices?</a:t>
                      </a:r>
                      <a:endParaRPr lang="en-US" sz="1100" u="none" strike="noStrike" cap="none" dirty="0"/>
                    </a:p>
                  </a:txBody>
                  <a:tcPr marL="190500" marR="190500" marT="190500" marB="19050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6A6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660" name="Google Shape;660;p39"/>
          <p:cNvCxnSpPr/>
          <p:nvPr/>
        </p:nvCxnSpPr>
        <p:spPr>
          <a:xfrm rot="-5400000">
            <a:off x="1456088" y="6048893"/>
            <a:ext cx="7251775" cy="0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1" name="Google Shape;661;p39"/>
          <p:cNvCxnSpPr/>
          <p:nvPr/>
        </p:nvCxnSpPr>
        <p:spPr>
          <a:xfrm rot="-5400000">
            <a:off x="5546688" y="6181729"/>
            <a:ext cx="7251775" cy="0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2" name="Google Shape;662;p39"/>
          <p:cNvCxnSpPr/>
          <p:nvPr/>
        </p:nvCxnSpPr>
        <p:spPr>
          <a:xfrm rot="-5400000">
            <a:off x="9637287" y="6314565"/>
            <a:ext cx="7251775" cy="0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3" name="Google Shape;663;p39"/>
          <p:cNvGrpSpPr/>
          <p:nvPr/>
        </p:nvGrpSpPr>
        <p:grpSpPr>
          <a:xfrm>
            <a:off x="2774724" y="9236862"/>
            <a:ext cx="395370" cy="397142"/>
            <a:chOff x="1813" y="0"/>
            <a:chExt cx="809173" cy="812800"/>
          </a:xfrm>
        </p:grpSpPr>
        <p:sp>
          <p:nvSpPr>
            <p:cNvPr id="664" name="Google Shape;664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39"/>
          <p:cNvGrpSpPr/>
          <p:nvPr/>
        </p:nvGrpSpPr>
        <p:grpSpPr>
          <a:xfrm>
            <a:off x="6929590" y="9236862"/>
            <a:ext cx="395370" cy="397142"/>
            <a:chOff x="1813" y="0"/>
            <a:chExt cx="809173" cy="812800"/>
          </a:xfrm>
        </p:grpSpPr>
        <p:sp>
          <p:nvSpPr>
            <p:cNvPr id="667" name="Google Shape;667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p39"/>
          <p:cNvGrpSpPr/>
          <p:nvPr/>
        </p:nvGrpSpPr>
        <p:grpSpPr>
          <a:xfrm>
            <a:off x="11084457" y="9236862"/>
            <a:ext cx="395370" cy="397142"/>
            <a:chOff x="1813" y="0"/>
            <a:chExt cx="809173" cy="812800"/>
          </a:xfrm>
        </p:grpSpPr>
        <p:sp>
          <p:nvSpPr>
            <p:cNvPr id="670" name="Google Shape;670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2" name="Google Shape;672;p39"/>
          <p:cNvGrpSpPr/>
          <p:nvPr/>
        </p:nvGrpSpPr>
        <p:grpSpPr>
          <a:xfrm>
            <a:off x="15239323" y="9236862"/>
            <a:ext cx="395370" cy="397142"/>
            <a:chOff x="1813" y="0"/>
            <a:chExt cx="809173" cy="812800"/>
          </a:xfrm>
        </p:grpSpPr>
        <p:sp>
          <p:nvSpPr>
            <p:cNvPr id="673" name="Google Shape;673;p3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5" name="Google Shape;675;p39"/>
          <p:cNvSpPr txBox="1"/>
          <p:nvPr/>
        </p:nvSpPr>
        <p:spPr>
          <a:xfrm>
            <a:off x="2727208" y="2011258"/>
            <a:ext cx="6081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</a:t>
            </a:r>
            <a:endParaRPr/>
          </a:p>
        </p:txBody>
      </p:sp>
      <p:sp>
        <p:nvSpPr>
          <p:cNvPr id="676" name="Google Shape;676;p39"/>
          <p:cNvSpPr txBox="1"/>
          <p:nvPr/>
        </p:nvSpPr>
        <p:spPr>
          <a:xfrm>
            <a:off x="6568489" y="2011258"/>
            <a:ext cx="1028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</a:t>
            </a:r>
            <a:endParaRPr dirty="0"/>
          </a:p>
        </p:txBody>
      </p:sp>
      <p:sp>
        <p:nvSpPr>
          <p:cNvPr id="677" name="Google Shape;677;p39"/>
          <p:cNvSpPr txBox="1"/>
          <p:nvPr/>
        </p:nvSpPr>
        <p:spPr>
          <a:xfrm>
            <a:off x="10955196" y="2011258"/>
            <a:ext cx="6540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</a:t>
            </a:r>
            <a:endParaRPr/>
          </a:p>
        </p:txBody>
      </p:sp>
      <p:sp>
        <p:nvSpPr>
          <p:cNvPr id="678" name="Google Shape;678;p39"/>
          <p:cNvSpPr txBox="1"/>
          <p:nvPr/>
        </p:nvSpPr>
        <p:spPr>
          <a:xfrm>
            <a:off x="15031312" y="2011258"/>
            <a:ext cx="5274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</a:t>
            </a:r>
            <a:endParaRPr/>
          </a:p>
        </p:txBody>
      </p:sp>
      <p:sp>
        <p:nvSpPr>
          <p:cNvPr id="23" name="Google Shape;798;p44"/>
          <p:cNvSpPr txBox="1"/>
          <p:nvPr/>
        </p:nvSpPr>
        <p:spPr>
          <a:xfrm>
            <a:off x="6153712" y="77651"/>
            <a:ext cx="9141300" cy="1846659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CONCLUSIONS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4"/>
          <p:cNvPicPr preferRelativeResize="0"/>
          <p:nvPr/>
        </p:nvPicPr>
        <p:blipFill rotWithShape="1">
          <a:blip r:embed="rId4">
            <a:alphaModFix/>
          </a:blip>
          <a:srcRect l="24690" t="6082" r="23348"/>
          <a:stretch/>
        </p:blipFill>
        <p:spPr>
          <a:xfrm>
            <a:off x="11486192" y="651977"/>
            <a:ext cx="5773108" cy="15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4"/>
          <p:cNvSpPr txBox="1"/>
          <p:nvPr/>
        </p:nvSpPr>
        <p:spPr>
          <a:xfrm>
            <a:off x="1028700" y="1019175"/>
            <a:ext cx="9141300" cy="2585323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REFERENCES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(For more information about the final project)</a:t>
            </a:r>
            <a:endParaRPr sz="4800" dirty="0"/>
          </a:p>
        </p:txBody>
      </p:sp>
      <p:cxnSp>
        <p:nvCxnSpPr>
          <p:cNvPr id="802" name="Google Shape;802;p44"/>
          <p:cNvCxnSpPr/>
          <p:nvPr/>
        </p:nvCxnSpPr>
        <p:spPr>
          <a:xfrm flipH="1" flipV="1">
            <a:off x="10508035" y="1231224"/>
            <a:ext cx="2" cy="8402173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799;p44"/>
          <p:cNvSpPr txBox="1"/>
          <p:nvPr/>
        </p:nvSpPr>
        <p:spPr>
          <a:xfrm>
            <a:off x="1061950" y="4203995"/>
            <a:ext cx="81153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FFFFFF"/>
                </a:solidFill>
                <a:latin typeface="Montserrat"/>
                <a:sym typeface="Montserrat"/>
              </a:rPr>
              <a:t>GitHub Link of the Final Project:</a:t>
            </a:r>
            <a:endParaRPr dirty="0"/>
          </a:p>
        </p:txBody>
      </p:sp>
      <p:sp>
        <p:nvSpPr>
          <p:cNvPr id="10" name="Google Shape;800;p44"/>
          <p:cNvSpPr txBox="1"/>
          <p:nvPr/>
        </p:nvSpPr>
        <p:spPr>
          <a:xfrm>
            <a:off x="1323811" y="4982121"/>
            <a:ext cx="8617577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1" indent="-342900"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Montserrat" panose="020B0604020202020204" charset="0"/>
              </a:rPr>
              <a:t>https</a:t>
            </a:r>
            <a:r>
              <a:rPr lang="pt-BR" sz="2000" dirty="0" smtClean="0">
                <a:solidFill>
                  <a:schemeClr val="bg1"/>
                </a:solidFill>
                <a:latin typeface="Montserrat" panose="020B0604020202020204" charset="0"/>
              </a:rPr>
              <a:t>://www.github.com/diegogspivoto/TP557</a:t>
            </a:r>
          </a:p>
          <a:p>
            <a:pPr lvl="1">
              <a:buClr>
                <a:schemeClr val="bg1"/>
              </a:buClr>
              <a:buSzPct val="125000"/>
            </a:pPr>
            <a:r>
              <a:rPr lang="pt-BR" sz="20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access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link with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powerpoint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presentation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article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vídeo with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tests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and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Edge Impulse link with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code</a:t>
            </a:r>
            <a:r>
              <a:rPr lang="pt-BR" sz="20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).</a:t>
            </a:r>
          </a:p>
          <a:p>
            <a:pPr lvl="1"/>
            <a:endParaRPr lang="pt-BR" sz="24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1" name="Google Shape;799;p44"/>
          <p:cNvSpPr txBox="1"/>
          <p:nvPr/>
        </p:nvSpPr>
        <p:spPr>
          <a:xfrm>
            <a:off x="1028700" y="6081610"/>
            <a:ext cx="8778995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FFFFFF"/>
                </a:solidFill>
                <a:latin typeface="Montserrat"/>
                <a:sym typeface="Montserrat"/>
              </a:rPr>
              <a:t>Public Link of Edge Impulse with code:</a:t>
            </a:r>
            <a:endParaRPr dirty="0"/>
          </a:p>
        </p:txBody>
      </p:sp>
      <p:sp>
        <p:nvSpPr>
          <p:cNvPr id="12" name="Google Shape;800;p44"/>
          <p:cNvSpPr txBox="1"/>
          <p:nvPr/>
        </p:nvSpPr>
        <p:spPr>
          <a:xfrm>
            <a:off x="1323811" y="6896406"/>
            <a:ext cx="861757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1" indent="-342900">
              <a:buClr>
                <a:schemeClr val="bg1"/>
              </a:buClr>
              <a:buSzPct val="125000"/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Montserrat" panose="020B0604020202020204" charset="0"/>
              </a:rPr>
              <a:t>https://</a:t>
            </a:r>
            <a:r>
              <a:rPr lang="pt-BR" sz="2000" dirty="0" smtClean="0">
                <a:solidFill>
                  <a:schemeClr val="bg1"/>
                </a:solidFill>
                <a:latin typeface="Montserrat" panose="020B0604020202020204" charset="0"/>
              </a:rPr>
              <a:t>studio.edgeimpulse.com/public/312119/latest</a:t>
            </a:r>
          </a:p>
          <a:p>
            <a:pPr lvl="1">
              <a:buClr>
                <a:schemeClr val="bg1"/>
              </a:buClr>
              <a:buSzPct val="125000"/>
            </a:pPr>
            <a:r>
              <a:rPr lang="pt-BR" sz="20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access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link with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step-by-step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of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the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ML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architecture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building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such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as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dataset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model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training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and</a:t>
            </a:r>
            <a:r>
              <a:rPr lang="pt-BR" sz="2000" i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pt-BR" sz="2000" i="1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testing</a:t>
            </a:r>
            <a:r>
              <a:rPr lang="pt-BR" sz="20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).</a:t>
            </a:r>
            <a:endParaRPr lang="pt-BR" sz="2000" dirty="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  <a:p>
            <a:pPr lvl="1"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4"/>
          <p:cNvPicPr preferRelativeResize="0"/>
          <p:nvPr/>
        </p:nvPicPr>
        <p:blipFill rotWithShape="1">
          <a:blip r:embed="rId4">
            <a:alphaModFix/>
          </a:blip>
          <a:srcRect l="24690" t="6082" r="23348"/>
          <a:stretch/>
        </p:blipFill>
        <p:spPr>
          <a:xfrm>
            <a:off x="11486192" y="651977"/>
            <a:ext cx="5773108" cy="15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4"/>
          <p:cNvSpPr txBox="1"/>
          <p:nvPr/>
        </p:nvSpPr>
        <p:spPr>
          <a:xfrm>
            <a:off x="912303" y="442216"/>
            <a:ext cx="9141300" cy="2616101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REFERENCES</a:t>
            </a:r>
            <a:endParaRPr lang="en-US" sz="5000" b="0" i="0" u="none" strike="noStrike" cap="none" dirty="0" smtClean="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(references included in the article)</a:t>
            </a:r>
            <a:endParaRPr sz="4800" dirty="0"/>
          </a:p>
        </p:txBody>
      </p:sp>
      <p:sp>
        <p:nvSpPr>
          <p:cNvPr id="800" name="Google Shape;800;p44"/>
          <p:cNvSpPr txBox="1"/>
          <p:nvPr/>
        </p:nvSpPr>
        <p:spPr>
          <a:xfrm>
            <a:off x="912303" y="3289144"/>
            <a:ext cx="8617577" cy="655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</a:t>
            </a: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1]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X. Rao, ”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Inventory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Management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Algorithm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System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Implementation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Based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Cost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Control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,” 2023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Networking,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Informatics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Computing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(ICNETIC), Palermo,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Italy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2023, pp.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669-673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: 10.1109/ICNETIC59568.2023.00143.</a:t>
            </a:r>
          </a:p>
          <a:p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[2]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R.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Raffik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D.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Rakesh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M.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Venkatesh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P.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Samvasan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”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Supply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Chain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Control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Inventory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Tracking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System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using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Industrial Automation Tools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IIoT,” 2021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Advancements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in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Electrical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Electronics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Communication,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Computing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Automation (ICAECA),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Coimbatore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India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2021, pp. 1-5,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: 10.1109/ICAECA52838.2021.9675774.</a:t>
            </a:r>
          </a:p>
          <a:p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[3]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Z.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Bingqing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”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Classification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inventory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control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of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spare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parts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based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compound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Poisson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Demand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,” 2020 5th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Mechanical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Control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Computer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Engineering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(ICMCCE), Harbin, China, 2020, pp. 681-685,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: 10.1109/ICMCCE51767.2020.00150.</a:t>
            </a:r>
          </a:p>
          <a:p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[4]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S. K.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UmaMaheswaran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V. K.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Nassa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B. P. Singh, U. K.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Pandey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H.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Satyala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M. K.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Chakravarthi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”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Inventory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System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Utilizing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Neural Network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in The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Prediction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of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Machine Learning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Techniques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,”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2022 2nd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Advance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Computing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Innovative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Technologies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in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Engineering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(ICACITE),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Greater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Noida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India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2022, pp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. 1087-1091,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: 10.1109/ICACITE53722.2022.9823505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</a:p>
          <a:p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[5]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L. Zhu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P.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Spachos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“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Towards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Image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Classification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with 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Machine Learning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Methodologies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for Smartphones,” Machine Learning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Knowledge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Extraction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vol. 1, no. 4, pp. 1039–1057,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Oct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. 2019,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: 10.3390/make1040059.</a:t>
            </a:r>
          </a:p>
        </p:txBody>
      </p:sp>
      <p:cxnSp>
        <p:nvCxnSpPr>
          <p:cNvPr id="802" name="Google Shape;802;p44"/>
          <p:cNvCxnSpPr/>
          <p:nvPr/>
        </p:nvCxnSpPr>
        <p:spPr>
          <a:xfrm flipH="1" flipV="1">
            <a:off x="10508035" y="1231224"/>
            <a:ext cx="2" cy="8402173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1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4"/>
          <p:cNvPicPr preferRelativeResize="0"/>
          <p:nvPr/>
        </p:nvPicPr>
        <p:blipFill rotWithShape="1">
          <a:blip r:embed="rId4">
            <a:alphaModFix/>
          </a:blip>
          <a:srcRect l="24690" t="6082" r="23348"/>
          <a:stretch/>
        </p:blipFill>
        <p:spPr>
          <a:xfrm>
            <a:off x="11486192" y="651977"/>
            <a:ext cx="5773108" cy="15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4"/>
          <p:cNvSpPr txBox="1"/>
          <p:nvPr/>
        </p:nvSpPr>
        <p:spPr>
          <a:xfrm>
            <a:off x="1028700" y="651977"/>
            <a:ext cx="9141300" cy="2616101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REFERENCES</a:t>
            </a:r>
            <a:endParaRPr lang="en-US" sz="5000" b="0" i="0" u="none" strike="noStrike" cap="none" dirty="0" smtClean="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(references included in the article)</a:t>
            </a:r>
            <a:endParaRPr sz="5000" dirty="0"/>
          </a:p>
        </p:txBody>
      </p:sp>
      <p:sp>
        <p:nvSpPr>
          <p:cNvPr id="800" name="Google Shape;800;p44"/>
          <p:cNvSpPr txBox="1"/>
          <p:nvPr/>
        </p:nvSpPr>
        <p:spPr>
          <a:xfrm>
            <a:off x="1028700" y="3453552"/>
            <a:ext cx="8617577" cy="606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[6]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W.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Zhengcun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and X.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Zhongjun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, ”.Product Quality Detection and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Recognition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based on Vision and Deep Learning,” 2020 35th Youth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Academic Annual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Conference of Chinese Association of Automation (YAC),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Zhanjiang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, China, 2020, pp. 863-866,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: 10.1109/YAC51587.2020.9337602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</a:p>
          <a:p>
            <a:endParaRPr lang="pt-BR" altLang="pt-BR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[7] </a:t>
            </a:r>
            <a:r>
              <a:rPr lang="en-US" altLang="pt-BR" sz="1600" dirty="0">
                <a:solidFill>
                  <a:schemeClr val="bg1"/>
                </a:solidFill>
                <a:latin typeface="Montserrat" panose="020B0604020202020204" charset="0"/>
              </a:rPr>
              <a:t>A. D. Patel and A. R. Chowdhury, "Vision-based Object Classification using Deep Learning for Inventory Tracking in Automated Warehouse Environment," 2020 20th International Conference on Control, Automation and Systems (ICCAS), Busan, Korea (South), 2020, pp. 145-150, </a:t>
            </a:r>
            <a:r>
              <a:rPr lang="en-US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en-US" altLang="pt-BR" sz="1600" dirty="0">
                <a:solidFill>
                  <a:schemeClr val="bg1"/>
                </a:solidFill>
                <a:latin typeface="Montserrat" panose="020B0604020202020204" charset="0"/>
              </a:rPr>
              <a:t>: 10.23919/ICCAS50221.2020.9268394</a:t>
            </a:r>
            <a:r>
              <a:rPr lang="en-US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</a:p>
          <a:p>
            <a:endParaRPr lang="pt-BR" altLang="pt-BR" sz="1600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[8]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G.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Alnowaini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A.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Alttal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A.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Alhaj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"Design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simulation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robotic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arm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with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computer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vision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for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inspection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process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," 2021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of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Technology, Science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Administration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(ICTSA),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Taiz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Yemen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2021, pp. 1-6,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: 10.1109/ICTSA52017.2021.9406541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</a:p>
          <a:p>
            <a:endParaRPr lang="pt-BR" altLang="pt-BR" sz="1600" dirty="0" smtClean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[9] 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A.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Narzary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S.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Ashok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, "Real-time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monitoring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of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Conveyor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using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Computer Vision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IoT," 2019 2nd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International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Intelligent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Computing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, Instrumentation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Control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 Technologies (ICICICT),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Kannur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India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, 2019, pp. 73-78, </a:t>
            </a:r>
            <a:r>
              <a:rPr 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sz="1600" dirty="0">
                <a:solidFill>
                  <a:schemeClr val="bg1"/>
                </a:solidFill>
                <a:latin typeface="Montserrat" panose="020B0604020202020204" charset="0"/>
              </a:rPr>
              <a:t>: 10.1109/ICICICT46008.2019.8993297</a:t>
            </a:r>
            <a:r>
              <a:rPr 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</a:p>
          <a:p>
            <a:endParaRPr lang="pt-BR" altLang="pt-BR" sz="1600" b="1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pt-BR" altLang="pt-BR" sz="1800" b="1" dirty="0" smtClean="0">
                <a:solidFill>
                  <a:schemeClr val="bg1"/>
                </a:solidFill>
                <a:latin typeface="Montserrat" panose="020B0604020202020204" charset="0"/>
              </a:rPr>
              <a:t>[10</a:t>
            </a: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S. S.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Chiwande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P.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Meshram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A.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Charde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S.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Bhave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S.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Nagdeote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"Machine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Monitoring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for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Industry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using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Computer Vision," 2022 IEEE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Conference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Interdisciplinary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Approaches in Technology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and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Management for Social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Innovation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(IATMSI),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Gwalior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India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2022, pp. 1-4,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doi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: 10.1109/IATMSI56455.2022.10119424.</a:t>
            </a:r>
          </a:p>
        </p:txBody>
      </p:sp>
      <p:cxnSp>
        <p:nvCxnSpPr>
          <p:cNvPr id="802" name="Google Shape;802;p44"/>
          <p:cNvCxnSpPr/>
          <p:nvPr/>
        </p:nvCxnSpPr>
        <p:spPr>
          <a:xfrm flipH="1" flipV="1">
            <a:off x="10508035" y="1231224"/>
            <a:ext cx="2" cy="8402173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78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l="12478" t="261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 amt="41000"/>
          </a:blip>
          <a:srcRect r="50000"/>
          <a:stretch/>
        </p:blipFill>
        <p:spPr>
          <a:xfrm flipH="1">
            <a:off x="10744200" y="-3467100"/>
            <a:ext cx="11007113" cy="1482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8804366" y="3667779"/>
            <a:ext cx="8454845" cy="2779607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52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ABOUT </a:t>
            </a:r>
            <a:r>
              <a:rPr lang="en-US" sz="15052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THEME</a:t>
            </a:r>
            <a:endParaRPr dirty="0"/>
          </a:p>
        </p:txBody>
      </p:sp>
      <p:cxnSp>
        <p:nvCxnSpPr>
          <p:cNvPr id="158" name="Google Shape;158;p16"/>
          <p:cNvCxnSpPr/>
          <p:nvPr/>
        </p:nvCxnSpPr>
        <p:spPr>
          <a:xfrm flipV="1">
            <a:off x="0" y="4758707"/>
            <a:ext cx="9104639" cy="25401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 txBox="1"/>
          <p:nvPr/>
        </p:nvSpPr>
        <p:spPr>
          <a:xfrm>
            <a:off x="7210697" y="5919488"/>
            <a:ext cx="10048603" cy="2220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 of Machine Learning (ML) for products inventory control in industrial processes.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4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4"/>
          <p:cNvPicPr preferRelativeResize="0"/>
          <p:nvPr/>
        </p:nvPicPr>
        <p:blipFill rotWithShape="1">
          <a:blip r:embed="rId4">
            <a:alphaModFix/>
          </a:blip>
          <a:srcRect l="24690" t="6082" r="23348"/>
          <a:stretch/>
        </p:blipFill>
        <p:spPr>
          <a:xfrm>
            <a:off x="11486192" y="651977"/>
            <a:ext cx="5773108" cy="15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4"/>
          <p:cNvSpPr txBox="1"/>
          <p:nvPr/>
        </p:nvSpPr>
        <p:spPr>
          <a:xfrm>
            <a:off x="1028700" y="651977"/>
            <a:ext cx="9141300" cy="2616101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REFERENCES</a:t>
            </a:r>
            <a:endParaRPr lang="en-US" sz="5000" b="0" i="0" u="none" strike="noStrike" cap="none" dirty="0" smtClean="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(references included in the article)</a:t>
            </a:r>
            <a:endParaRPr sz="5000" dirty="0"/>
          </a:p>
        </p:txBody>
      </p:sp>
      <p:sp>
        <p:nvSpPr>
          <p:cNvPr id="800" name="Google Shape;800;p44"/>
          <p:cNvSpPr txBox="1"/>
          <p:nvPr/>
        </p:nvSpPr>
        <p:spPr>
          <a:xfrm>
            <a:off x="1028700" y="3684384"/>
            <a:ext cx="8617577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[11]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Roboflow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, Inc.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Roboflow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DisponÍvel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em: https://www.roboflow.com.</a:t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Acesso em: 20 de novembro de 2023.</a:t>
            </a:r>
          </a:p>
          <a:p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[12]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Edge Impulse, Inc. Edge Impulse. 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Dispon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́</a:t>
            </a:r>
            <a:r>
              <a:rPr lang="pt-BR" altLang="pt-BR" sz="1600" dirty="0" err="1">
                <a:solidFill>
                  <a:schemeClr val="bg1"/>
                </a:solidFill>
                <a:latin typeface="Montserrat" panose="020B0604020202020204" charset="0"/>
              </a:rPr>
              <a:t>ıvel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 em: https://www.</a:t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edgeimpulse.com. Acesso em: 10 de novembro de 2023.</a:t>
            </a:r>
          </a:p>
          <a:p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/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800" b="1" dirty="0">
                <a:solidFill>
                  <a:schemeClr val="bg1"/>
                </a:solidFill>
                <a:latin typeface="Montserrat" panose="020B0604020202020204" charset="0"/>
              </a:rPr>
              <a:t>[13]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GitHub, Inc. GitHub. </a:t>
            </a:r>
            <a:r>
              <a:rPr lang="pt-BR" altLang="pt-BR" sz="1600" dirty="0" err="1" smtClean="0">
                <a:solidFill>
                  <a:schemeClr val="bg1"/>
                </a:solidFill>
                <a:latin typeface="Montserrat" panose="020B0604020202020204" charset="0"/>
              </a:rPr>
              <a:t>DisponÍvel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em: https://www.github.com. Acesso</a:t>
            </a:r>
            <a:b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pt-BR" altLang="pt-BR" sz="1600" dirty="0">
                <a:solidFill>
                  <a:schemeClr val="bg1"/>
                </a:solidFill>
                <a:latin typeface="Montserrat" panose="020B0604020202020204" charset="0"/>
              </a:rPr>
              <a:t>em: 22 de novembro de 2023</a:t>
            </a:r>
            <a:r>
              <a:rPr lang="pt-BR" altLang="pt-BR" sz="1600" dirty="0" smtClean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  <a:endParaRPr lang="pt-BR" altLang="pt-BR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cxnSp>
        <p:nvCxnSpPr>
          <p:cNvPr id="802" name="Google Shape;802;p44"/>
          <p:cNvCxnSpPr/>
          <p:nvPr/>
        </p:nvCxnSpPr>
        <p:spPr>
          <a:xfrm flipH="1" flipV="1">
            <a:off x="10508035" y="1231224"/>
            <a:ext cx="2" cy="8402173"/>
          </a:xfrm>
          <a:prstGeom prst="straightConnector1">
            <a:avLst/>
          </a:prstGeom>
          <a:noFill/>
          <a:ln w="57150" cap="flat" cmpd="sng">
            <a:solidFill>
              <a:srgbClr val="1B89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pt-BR" alt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8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4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1"/>
          <p:cNvPicPr preferRelativeResize="0"/>
          <p:nvPr/>
        </p:nvPicPr>
        <p:blipFill rotWithShape="1">
          <a:blip r:embed="rId4">
            <a:alphaModFix/>
          </a:blip>
          <a:srcRect l="22259" r="22259"/>
          <a:stretch/>
        </p:blipFill>
        <p:spPr>
          <a:xfrm>
            <a:off x="9745806" y="0"/>
            <a:ext cx="854219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1"/>
          <p:cNvSpPr txBox="1"/>
          <p:nvPr/>
        </p:nvSpPr>
        <p:spPr>
          <a:xfrm>
            <a:off x="1028700" y="1410379"/>
            <a:ext cx="7003200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CONTACT </a:t>
            </a:r>
            <a:r>
              <a:rPr lang="en-US" sz="12000" dirty="0" smtClean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US</a:t>
            </a:r>
            <a:endParaRPr dirty="0"/>
          </a:p>
        </p:txBody>
      </p:sp>
      <p:pic>
        <p:nvPicPr>
          <p:cNvPr id="752" name="Google Shape;752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3078" y="4411685"/>
            <a:ext cx="210121" cy="3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26455" y="5363252"/>
            <a:ext cx="263367" cy="2633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4" name="Google Shape;754;p41"/>
          <p:cNvCxnSpPr/>
          <p:nvPr/>
        </p:nvCxnSpPr>
        <p:spPr>
          <a:xfrm rot="10800000">
            <a:off x="1080112" y="5921666"/>
            <a:ext cx="698427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5" name="Google Shape;755;p41"/>
          <p:cNvCxnSpPr/>
          <p:nvPr/>
        </p:nvCxnSpPr>
        <p:spPr>
          <a:xfrm rot="10800000">
            <a:off x="1080112" y="6825161"/>
            <a:ext cx="700332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6" name="Google Shape;756;p41"/>
          <p:cNvCxnSpPr/>
          <p:nvPr/>
        </p:nvCxnSpPr>
        <p:spPr>
          <a:xfrm rot="10800000">
            <a:off x="1080112" y="7728657"/>
            <a:ext cx="6984271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57" name="Google Shape;757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5074" y="6313247"/>
            <a:ext cx="246129" cy="16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21621" y="8056926"/>
            <a:ext cx="273035" cy="27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3764" y="7150205"/>
            <a:ext cx="308750" cy="2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1"/>
          <p:cNvSpPr txBox="1"/>
          <p:nvPr/>
        </p:nvSpPr>
        <p:spPr>
          <a:xfrm>
            <a:off x="2091196" y="3934791"/>
            <a:ext cx="594070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510,</a:t>
            </a: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Av. </a:t>
            </a:r>
            <a:r>
              <a:rPr lang="en-US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João</a:t>
            </a: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Camargo, </a:t>
            </a: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Centro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Santa Rita do </a:t>
            </a:r>
            <a:r>
              <a:rPr lang="en-US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Sapucaí</a:t>
            </a: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MG, 37540-000</a:t>
            </a:r>
            <a:endParaRPr dirty="0"/>
          </a:p>
        </p:txBody>
      </p:sp>
      <p:sp>
        <p:nvSpPr>
          <p:cNvPr id="761" name="Google Shape;761;p41"/>
          <p:cNvSpPr txBox="1"/>
          <p:nvPr/>
        </p:nvSpPr>
        <p:spPr>
          <a:xfrm>
            <a:off x="2091197" y="5306102"/>
            <a:ext cx="48929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+55 35 99754-4642</a:t>
            </a:r>
            <a:endParaRPr dirty="0"/>
          </a:p>
        </p:txBody>
      </p:sp>
      <p:sp>
        <p:nvSpPr>
          <p:cNvPr id="762" name="Google Shape;762;p41"/>
          <p:cNvSpPr txBox="1"/>
          <p:nvPr/>
        </p:nvSpPr>
        <p:spPr>
          <a:xfrm>
            <a:off x="2135295" y="5872415"/>
            <a:ext cx="4892954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400" b="0" i="0" u="none" strike="noStrike" cap="none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iego.pivoto@dtel.inatel.br</a:t>
            </a:r>
            <a:endParaRPr lang="en-US" sz="2400" b="0" i="0" u="none" strike="noStrike" cap="none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f</a:t>
            </a:r>
            <a:r>
              <a:rPr lang="en-US" sz="2400" dirty="0" smtClean="0">
                <a:solidFill>
                  <a:srgbClr val="FFFFFF"/>
                </a:solidFill>
                <a:latin typeface="Montserrat"/>
                <a:sym typeface="Montserrat"/>
              </a:rPr>
              <a:t>eliperocha@mtel.inatel.br</a:t>
            </a:r>
            <a:endParaRPr dirty="0"/>
          </a:p>
        </p:txBody>
      </p:sp>
      <p:sp>
        <p:nvSpPr>
          <p:cNvPr id="763" name="Google Shape;763;p41"/>
          <p:cNvSpPr txBox="1"/>
          <p:nvPr/>
        </p:nvSpPr>
        <p:spPr>
          <a:xfrm>
            <a:off x="2091196" y="7925580"/>
            <a:ext cx="8849571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9958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</a:t>
            </a: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www.linkedin.com/in/diego-pivoto-4b9b17145/</a:t>
            </a:r>
          </a:p>
          <a:p>
            <a:pPr lvl="0">
              <a:lnSpc>
                <a:spcPct val="139958"/>
              </a:lnSpc>
            </a:pPr>
            <a:r>
              <a:rPr lang="pt-BR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https://www.linkedin.com/in/felipe-rocha-327493149/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764" name="Google Shape;764;p41"/>
          <p:cNvSpPr txBox="1"/>
          <p:nvPr/>
        </p:nvSpPr>
        <p:spPr>
          <a:xfrm>
            <a:off x="2091197" y="7072005"/>
            <a:ext cx="4892954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2400" b="0" i="0" u="none" strike="noStrike" cap="none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pivotodiego</a:t>
            </a:r>
            <a:endParaRPr dirty="0"/>
          </a:p>
        </p:txBody>
      </p:sp>
      <p:cxnSp>
        <p:nvCxnSpPr>
          <p:cNvPr id="765" name="Google Shape;765;p41"/>
          <p:cNvCxnSpPr/>
          <p:nvPr/>
        </p:nvCxnSpPr>
        <p:spPr>
          <a:xfrm rot="10800000">
            <a:off x="1080112" y="5018170"/>
            <a:ext cx="6993796" cy="0"/>
          </a:xfrm>
          <a:prstGeom prst="straightConnector1">
            <a:avLst/>
          </a:prstGeom>
          <a:noFill/>
          <a:ln w="19050" cap="rnd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4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2"/>
          <p:cNvSpPr txBox="1"/>
          <p:nvPr/>
        </p:nvSpPr>
        <p:spPr>
          <a:xfrm>
            <a:off x="5618824" y="3843195"/>
            <a:ext cx="71352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THANK YOU!</a:t>
            </a:r>
            <a:endParaRPr/>
          </a:p>
        </p:txBody>
      </p:sp>
      <p:sp>
        <p:nvSpPr>
          <p:cNvPr id="772" name="Google Shape;772;p42"/>
          <p:cNvSpPr txBox="1"/>
          <p:nvPr/>
        </p:nvSpPr>
        <p:spPr>
          <a:xfrm>
            <a:off x="5703818" y="5788317"/>
            <a:ext cx="6880363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Do you have any question(s)?</a:t>
            </a:r>
            <a:endParaRPr dirty="0"/>
          </a:p>
        </p:txBody>
      </p:sp>
      <p:cxnSp>
        <p:nvCxnSpPr>
          <p:cNvPr id="773" name="Google Shape;773;p42"/>
          <p:cNvCxnSpPr/>
          <p:nvPr/>
        </p:nvCxnSpPr>
        <p:spPr>
          <a:xfrm rot="-5412670">
            <a:off x="5334377" y="-1359699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42"/>
          <p:cNvCxnSpPr/>
          <p:nvPr/>
        </p:nvCxnSpPr>
        <p:spPr>
          <a:xfrm rot="-5412670">
            <a:off x="5376837" y="11596567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-2738463" y="468139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13492137" y="462424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 rot="-5400000">
            <a:off x="-2063161" y="2927474"/>
            <a:ext cx="8554500" cy="4431983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PRESENTATION OVERVIEW</a:t>
            </a:r>
            <a:endParaRPr dirty="0"/>
          </a:p>
        </p:txBody>
      </p:sp>
      <p:sp>
        <p:nvSpPr>
          <p:cNvPr id="240" name="Google Shape;240;p22"/>
          <p:cNvSpPr txBox="1"/>
          <p:nvPr/>
        </p:nvSpPr>
        <p:spPr>
          <a:xfrm>
            <a:off x="13260616" y="990600"/>
            <a:ext cx="3998684" cy="51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241" name="Google Shape;241;p22"/>
          <p:cNvSpPr txBox="1"/>
          <p:nvPr/>
        </p:nvSpPr>
        <p:spPr>
          <a:xfrm>
            <a:off x="13260616" y="5958928"/>
            <a:ext cx="5027384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Model Presentation</a:t>
            </a: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and Results</a:t>
            </a:r>
            <a:endParaRPr dirty="0"/>
          </a:p>
        </p:txBody>
      </p:sp>
      <p:sp>
        <p:nvSpPr>
          <p:cNvPr id="242" name="Google Shape;242;p22"/>
          <p:cNvSpPr txBox="1"/>
          <p:nvPr/>
        </p:nvSpPr>
        <p:spPr>
          <a:xfrm>
            <a:off x="13260616" y="3474764"/>
            <a:ext cx="3998684" cy="1033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Related Works</a:t>
            </a: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2399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dirty="0"/>
          </a:p>
        </p:txBody>
      </p:sp>
      <p:sp>
        <p:nvSpPr>
          <p:cNvPr id="243" name="Google Shape;243;p22"/>
          <p:cNvSpPr txBox="1"/>
          <p:nvPr/>
        </p:nvSpPr>
        <p:spPr>
          <a:xfrm>
            <a:off x="13260616" y="8443092"/>
            <a:ext cx="3998684" cy="51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 dirty="0" smtClean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dirty="0"/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4">
            <a:alphaModFix/>
          </a:blip>
          <a:srcRect t="29977" b="29977"/>
          <a:stretch/>
        </p:blipFill>
        <p:spPr>
          <a:xfrm>
            <a:off x="4500250" y="3030703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5">
            <a:alphaModFix/>
          </a:blip>
          <a:srcRect t="33106" b="33106"/>
          <a:stretch/>
        </p:blipFill>
        <p:spPr>
          <a:xfrm>
            <a:off x="4477800" y="5514866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 rotWithShape="1">
          <a:blip r:embed="rId6">
            <a:alphaModFix/>
          </a:blip>
          <a:srcRect t="22122" b="44099"/>
          <a:stretch/>
        </p:blipFill>
        <p:spPr>
          <a:xfrm>
            <a:off x="4477800" y="7999098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 rotWithShape="1">
          <a:blip r:embed="rId7">
            <a:alphaModFix/>
          </a:blip>
          <a:srcRect t="59955"/>
          <a:stretch/>
        </p:blipFill>
        <p:spPr>
          <a:xfrm>
            <a:off x="4425517" y="517897"/>
            <a:ext cx="7731666" cy="1741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2"/>
          <p:cNvCxnSpPr/>
          <p:nvPr/>
        </p:nvCxnSpPr>
        <p:spPr>
          <a:xfrm>
            <a:off x="10836983" y="1388679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22"/>
          <p:cNvCxnSpPr/>
          <p:nvPr/>
        </p:nvCxnSpPr>
        <p:spPr>
          <a:xfrm>
            <a:off x="10836983" y="3901484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10836983" y="6385648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22"/>
          <p:cNvCxnSpPr/>
          <p:nvPr/>
        </p:nvCxnSpPr>
        <p:spPr>
          <a:xfrm>
            <a:off x="10836983" y="8869812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l="74"/>
          <a:stretch/>
        </p:blipFill>
        <p:spPr>
          <a:xfrm>
            <a:off x="0" y="-8617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1028700" y="1019175"/>
            <a:ext cx="7381204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INTRODUCTION</a:t>
            </a:r>
            <a:endParaRPr dirty="0"/>
          </a:p>
        </p:txBody>
      </p:sp>
      <p:sp>
        <p:nvSpPr>
          <p:cNvPr id="200" name="Google Shape;200;p19"/>
          <p:cNvSpPr txBox="1"/>
          <p:nvPr/>
        </p:nvSpPr>
        <p:spPr>
          <a:xfrm>
            <a:off x="1028700" y="4312503"/>
            <a:ext cx="696908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 smtClean="0">
                <a:solidFill>
                  <a:srgbClr val="FFFFFF"/>
                </a:solidFill>
                <a:latin typeface="Teko Medium"/>
                <a:cs typeface="Teko Medium"/>
                <a:sym typeface="Teko Medium"/>
              </a:rPr>
              <a:t>EVOLUTION OF INDUSTRIAL PROCESSES</a:t>
            </a:r>
            <a:endParaRPr dirty="0"/>
          </a:p>
        </p:txBody>
      </p:sp>
      <p:sp>
        <p:nvSpPr>
          <p:cNvPr id="201" name="Google Shape;201;p19"/>
          <p:cNvSpPr txBox="1"/>
          <p:nvPr/>
        </p:nvSpPr>
        <p:spPr>
          <a:xfrm>
            <a:off x="1028700" y="5337636"/>
            <a:ext cx="10961531" cy="426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FFFFFF"/>
                </a:solidFill>
                <a:latin typeface="Montserrat"/>
                <a:sym typeface="Montserrat"/>
              </a:rPr>
              <a:t>INITIAL INDUSTRIAL REVOLUTION:</a:t>
            </a:r>
          </a:p>
          <a:p>
            <a:pPr marR="0" lvl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	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  <a:sym typeface="Montserrat"/>
              </a:rPr>
              <a:t>Introduction of steam engines and mass production;</a:t>
            </a:r>
          </a:p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FFFFFF"/>
                </a:solidFill>
                <a:latin typeface="Montserrat"/>
                <a:sym typeface="Montserrat"/>
              </a:rPr>
              <a:t>EMERGING AUTOMATION:</a:t>
            </a:r>
          </a:p>
          <a:p>
            <a:pPr lvl="0">
              <a:lnSpc>
                <a:spcPct val="140016"/>
              </a:lnSpc>
              <a:buClr>
                <a:schemeClr val="bg1"/>
              </a:buClr>
            </a:pPr>
            <a:r>
              <a:rPr lang="en-US" sz="1800" dirty="0">
                <a:solidFill>
                  <a:srgbClr val="FFFFFF"/>
                </a:solidFill>
                <a:latin typeface="Montserrat"/>
                <a:sym typeface="Montserrat"/>
              </a:rPr>
              <a:t>	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Evolution towards automated systems for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efficiency production;</a:t>
            </a:r>
            <a:endParaRPr lang="en-US" sz="1800" b="1" dirty="0" smtClean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FFFFFF"/>
                </a:solidFill>
                <a:latin typeface="Montserrat"/>
                <a:sym typeface="Montserrat"/>
              </a:rPr>
              <a:t>MANUAL INVENTORY CONTROL:</a:t>
            </a:r>
          </a:p>
          <a:p>
            <a:pPr lvl="0">
              <a:lnSpc>
                <a:spcPct val="140016"/>
              </a:lnSpc>
              <a:buClr>
                <a:schemeClr val="bg1"/>
              </a:buClr>
            </a:pPr>
            <a:r>
              <a:rPr lang="en-US" sz="1800" b="1" dirty="0">
                <a:solidFill>
                  <a:srgbClr val="FFFFFF"/>
                </a:solidFill>
                <a:latin typeface="Montserrat"/>
                <a:sym typeface="Montserrat"/>
              </a:rPr>
              <a:t>	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In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early 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stages, inventory control relied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heavily on 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manual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records;</a:t>
            </a:r>
            <a:endParaRPr lang="en-US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FFFFFF"/>
                </a:solidFill>
                <a:latin typeface="Montserrat"/>
                <a:sym typeface="Montserrat"/>
              </a:rPr>
              <a:t>AUTOMATION OF INVENTORY CONTROL:</a:t>
            </a:r>
          </a:p>
          <a:p>
            <a:pPr lvl="2">
              <a:lnSpc>
                <a:spcPct val="140016"/>
              </a:lnSpc>
              <a:buClr>
                <a:schemeClr val="bg1"/>
              </a:buClr>
            </a:pPr>
            <a:r>
              <a:rPr lang="en-US" sz="1800" b="1" dirty="0">
                <a:solidFill>
                  <a:srgbClr val="FFFFFF"/>
                </a:solidFill>
                <a:latin typeface="Montserrat"/>
                <a:sym typeface="Montserrat"/>
              </a:rPr>
              <a:t>	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Advancement to automated inventory control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processes;</a:t>
            </a:r>
            <a:endParaRPr lang="en-US" sz="18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marR="0" lvl="0" indent="-34290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800" b="1" dirty="0" smtClean="0">
                <a:solidFill>
                  <a:srgbClr val="FFFFFF"/>
                </a:solidFill>
                <a:latin typeface="Montserrat"/>
                <a:sym typeface="Montserrat"/>
              </a:rPr>
              <a:t>INTEGRATION OF TECHNOLOGIES:</a:t>
            </a:r>
          </a:p>
          <a:p>
            <a:pPr lvl="0">
              <a:lnSpc>
                <a:spcPct val="140016"/>
              </a:lnSpc>
              <a:buClr>
                <a:schemeClr val="bg1"/>
              </a:buClr>
            </a:pPr>
            <a:r>
              <a:rPr lang="en-US" sz="1800" dirty="0" smtClean="0"/>
              <a:t>	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integration of technologies, including 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computational vision and Machine 	Learning (ML) </a:t>
            </a:r>
            <a:r>
              <a:rPr lang="en-US" sz="1800" dirty="0">
                <a:solidFill>
                  <a:srgbClr val="FFFFFF"/>
                </a:solidFill>
                <a:latin typeface="Montserrat"/>
              </a:rPr>
              <a:t>to optimize inventory control in industrial processes</a:t>
            </a:r>
            <a:r>
              <a:rPr lang="en-US" sz="1800" dirty="0" smtClean="0">
                <a:solidFill>
                  <a:srgbClr val="FFFFFF"/>
                </a:solidFill>
                <a:latin typeface="Montserrat"/>
              </a:rPr>
              <a:t>.</a:t>
            </a:r>
            <a:endParaRPr lang="en-US" sz="18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cxnSp>
        <p:nvCxnSpPr>
          <p:cNvPr id="203" name="Google Shape;203;p19"/>
          <p:cNvCxnSpPr/>
          <p:nvPr/>
        </p:nvCxnSpPr>
        <p:spPr>
          <a:xfrm>
            <a:off x="1028770" y="5086359"/>
            <a:ext cx="8877568" cy="35645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Google Shape;50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6451" y="3868698"/>
            <a:ext cx="8481549" cy="6361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729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/>
        </p:nvSpPr>
        <p:spPr>
          <a:xfrm>
            <a:off x="1175728" y="3024742"/>
            <a:ext cx="7287986" cy="646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1 -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Product Quality Detection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</a:rPr>
              <a:t>and Recognition 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based on Vision and Deep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</a:rPr>
              <a:t>Learning;</a:t>
            </a:r>
            <a:endParaRPr lang="en-US" sz="2000" dirty="0" smtClean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2 - 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Vision-based Object Classification using Deep Learning for Inventory Tracking in Automated Warehouse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</a:rPr>
              <a:t>Environment;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3 - </a:t>
            </a:r>
            <a:r>
              <a:rPr lang="en-US" sz="2000" dirty="0">
                <a:solidFill>
                  <a:srgbClr val="FFFFFF"/>
                </a:solidFill>
                <a:latin typeface="Montserrat"/>
              </a:rPr>
              <a:t>Design and simulation robotic arm with computer vision for inspection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</a:rPr>
              <a:t>process;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4 - 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Real-time monitoring of Conveyor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  <a:sym typeface="Montserrat"/>
              </a:rPr>
              <a:t>using Computer 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Vision and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  <a:sym typeface="Montserrat"/>
              </a:rPr>
              <a:t>IoT;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lvl="0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FFFF"/>
                </a:solidFill>
                <a:latin typeface="Montserrat"/>
                <a:sym typeface="Montserrat"/>
              </a:rPr>
              <a:t>5 </a:t>
            </a:r>
            <a:r>
              <a:rPr lang="en-US" sz="2000" b="1" dirty="0">
                <a:solidFill>
                  <a:srgbClr val="FFFFFF"/>
                </a:solidFill>
                <a:latin typeface="Montserrat"/>
                <a:sym typeface="Montserrat"/>
              </a:rPr>
              <a:t>- </a:t>
            </a:r>
            <a:r>
              <a:rPr lang="en-US" sz="2000" dirty="0">
                <a:solidFill>
                  <a:srgbClr val="FFFFFF"/>
                </a:solidFill>
                <a:latin typeface="Montserrat"/>
                <a:sym typeface="Montserrat"/>
              </a:rPr>
              <a:t>Machine Monitoring for Industry using Computer </a:t>
            </a:r>
            <a:r>
              <a:rPr lang="en-US" sz="2000" dirty="0" smtClean="0">
                <a:solidFill>
                  <a:srgbClr val="FFFFFF"/>
                </a:solidFill>
                <a:latin typeface="Montserrat"/>
                <a:sym typeface="Montserrat"/>
              </a:rPr>
              <a:t>Vision.</a:t>
            </a: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marR="0" lvl="0" indent="-3429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342900" lvl="3" indent="-342900">
              <a:lnSpc>
                <a:spcPct val="139958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/>
                <a:sym typeface="Montserrat"/>
              </a:rPr>
              <a:t>Projects commonly focused on computation vision and ML techniques without considering support to low cost devices.</a:t>
            </a:r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>
            <a:off x="1175728" y="993417"/>
            <a:ext cx="7830355" cy="2031325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dirty="0" smtClean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RELATED WORKS</a:t>
            </a:r>
            <a:endParaRPr sz="11000" dirty="0"/>
          </a:p>
        </p:txBody>
      </p:sp>
      <p:grpSp>
        <p:nvGrpSpPr>
          <p:cNvPr id="362" name="Google Shape;362;p27"/>
          <p:cNvGrpSpPr/>
          <p:nvPr/>
        </p:nvGrpSpPr>
        <p:grpSpPr>
          <a:xfrm>
            <a:off x="9407343" y="380801"/>
            <a:ext cx="395370" cy="397142"/>
            <a:chOff x="1813" y="0"/>
            <a:chExt cx="809173" cy="812800"/>
          </a:xfrm>
        </p:grpSpPr>
        <p:sp>
          <p:nvSpPr>
            <p:cNvPr id="363" name="Google Shape;363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7"/>
          <p:cNvGrpSpPr/>
          <p:nvPr/>
        </p:nvGrpSpPr>
        <p:grpSpPr>
          <a:xfrm>
            <a:off x="10109203" y="380801"/>
            <a:ext cx="395370" cy="397142"/>
            <a:chOff x="1813" y="0"/>
            <a:chExt cx="809173" cy="812800"/>
          </a:xfrm>
        </p:grpSpPr>
        <p:sp>
          <p:nvSpPr>
            <p:cNvPr id="366" name="Google Shape;366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27"/>
          <p:cNvGrpSpPr/>
          <p:nvPr/>
        </p:nvGrpSpPr>
        <p:grpSpPr>
          <a:xfrm>
            <a:off x="10811063" y="380801"/>
            <a:ext cx="395370" cy="397142"/>
            <a:chOff x="1813" y="0"/>
            <a:chExt cx="809173" cy="812800"/>
          </a:xfrm>
        </p:grpSpPr>
        <p:sp>
          <p:nvSpPr>
            <p:cNvPr id="369" name="Google Shape;36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27"/>
          <p:cNvGrpSpPr/>
          <p:nvPr/>
        </p:nvGrpSpPr>
        <p:grpSpPr>
          <a:xfrm>
            <a:off x="16089807" y="9567947"/>
            <a:ext cx="395370" cy="397142"/>
            <a:chOff x="1813" y="0"/>
            <a:chExt cx="809173" cy="812800"/>
          </a:xfrm>
        </p:grpSpPr>
        <p:sp>
          <p:nvSpPr>
            <p:cNvPr id="372" name="Google Shape;372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27"/>
          <p:cNvGrpSpPr/>
          <p:nvPr/>
        </p:nvGrpSpPr>
        <p:grpSpPr>
          <a:xfrm>
            <a:off x="16791667" y="9567947"/>
            <a:ext cx="395370" cy="397142"/>
            <a:chOff x="1813" y="0"/>
            <a:chExt cx="809173" cy="812800"/>
          </a:xfrm>
        </p:grpSpPr>
        <p:sp>
          <p:nvSpPr>
            <p:cNvPr id="375" name="Google Shape;375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27"/>
          <p:cNvGrpSpPr/>
          <p:nvPr/>
        </p:nvGrpSpPr>
        <p:grpSpPr>
          <a:xfrm>
            <a:off x="17493527" y="9567947"/>
            <a:ext cx="395370" cy="397142"/>
            <a:chOff x="1813" y="0"/>
            <a:chExt cx="809173" cy="812800"/>
          </a:xfrm>
        </p:grpSpPr>
        <p:sp>
          <p:nvSpPr>
            <p:cNvPr id="378" name="Google Shape;378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/>
          </a:blip>
          <a:srcRect t="9440" r="10112" b="1471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3"/>
          <p:cNvGrpSpPr/>
          <p:nvPr/>
        </p:nvGrpSpPr>
        <p:grpSpPr>
          <a:xfrm>
            <a:off x="-2762992" y="-1433190"/>
            <a:ext cx="12234370" cy="12289209"/>
            <a:chOff x="1813" y="0"/>
            <a:chExt cx="809173" cy="812800"/>
          </a:xfrm>
        </p:grpSpPr>
        <p:sp>
          <p:nvSpPr>
            <p:cNvPr id="258" name="Google Shape;25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3"/>
          <p:cNvGrpSpPr/>
          <p:nvPr/>
        </p:nvGrpSpPr>
        <p:grpSpPr>
          <a:xfrm>
            <a:off x="-3117797" y="-1433190"/>
            <a:ext cx="12234370" cy="12289209"/>
            <a:chOff x="1813" y="0"/>
            <a:chExt cx="809173" cy="812800"/>
          </a:xfrm>
        </p:grpSpPr>
        <p:sp>
          <p:nvSpPr>
            <p:cNvPr id="261" name="Google Shape;261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23"/>
          <p:cNvSpPr txBox="1"/>
          <p:nvPr/>
        </p:nvSpPr>
        <p:spPr>
          <a:xfrm>
            <a:off x="665286" y="5715271"/>
            <a:ext cx="7123830" cy="400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en-US" sz="3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 </a:t>
            </a:r>
            <a:r>
              <a:rPr lang="en-US" sz="30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complexity: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conventional strategies require mathematical  and computing complexity to be developed</a:t>
            </a: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lang="en-US" sz="2400" b="0" i="0" u="none" strike="noStrike" cap="none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en-US" sz="3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— low </a:t>
            </a:r>
            <a:r>
              <a:rPr lang="en-US" sz="3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cost devices:</a:t>
            </a:r>
            <a:endParaRPr lang="en-US" sz="3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00"/>
              </a:lnSpc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Need to models supported by devices with low cost and low energy consumption.</a:t>
            </a:r>
            <a:endParaRPr lang="en-US" sz="24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64" name="Google Shape;264;p23"/>
          <p:cNvSpPr txBox="1"/>
          <p:nvPr/>
        </p:nvSpPr>
        <p:spPr>
          <a:xfrm>
            <a:off x="665286" y="1584571"/>
            <a:ext cx="8096496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smtClean="0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HOW TO IMPROVE INDUSTRIAL INVENTORY CONTROL?</a:t>
            </a:r>
            <a:endParaRPr dirty="0"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666172" y="816153"/>
            <a:ext cx="395370" cy="397142"/>
            <a:chOff x="1813" y="0"/>
            <a:chExt cx="809173" cy="812800"/>
          </a:xfrm>
        </p:grpSpPr>
        <p:sp>
          <p:nvSpPr>
            <p:cNvPr id="266" name="Google Shape;266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23"/>
          <p:cNvGrpSpPr/>
          <p:nvPr/>
        </p:nvGrpSpPr>
        <p:grpSpPr>
          <a:xfrm>
            <a:off x="1368032" y="816153"/>
            <a:ext cx="395370" cy="397142"/>
            <a:chOff x="1813" y="0"/>
            <a:chExt cx="809173" cy="812800"/>
          </a:xfrm>
        </p:grpSpPr>
        <p:sp>
          <p:nvSpPr>
            <p:cNvPr id="269" name="Google Shape;269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23"/>
          <p:cNvGrpSpPr/>
          <p:nvPr/>
        </p:nvGrpSpPr>
        <p:grpSpPr>
          <a:xfrm>
            <a:off x="2069892" y="816153"/>
            <a:ext cx="395370" cy="397142"/>
            <a:chOff x="1813" y="0"/>
            <a:chExt cx="809173" cy="812800"/>
          </a:xfrm>
        </p:grpSpPr>
        <p:sp>
          <p:nvSpPr>
            <p:cNvPr id="272" name="Google Shape;272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28"/>
          <p:cNvCxnSpPr/>
          <p:nvPr/>
        </p:nvCxnSpPr>
        <p:spPr>
          <a:xfrm rot="-5400000">
            <a:off x="7236063" y="10190598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6" name="Google Shape;386;p28"/>
          <p:cNvGrpSpPr/>
          <p:nvPr/>
        </p:nvGrpSpPr>
        <p:grpSpPr>
          <a:xfrm>
            <a:off x="3062618" y="1802528"/>
            <a:ext cx="12162764" cy="6537284"/>
            <a:chOff x="0" y="-38100"/>
            <a:chExt cx="3203362" cy="1721754"/>
          </a:xfrm>
        </p:grpSpPr>
        <p:sp>
          <p:nvSpPr>
            <p:cNvPr id="387" name="Google Shape;387;p28"/>
            <p:cNvSpPr/>
            <p:nvPr/>
          </p:nvSpPr>
          <p:spPr>
            <a:xfrm>
              <a:off x="0" y="0"/>
              <a:ext cx="3203362" cy="1683654"/>
            </a:xfrm>
            <a:custGeom>
              <a:avLst/>
              <a:gdLst/>
              <a:ahLst/>
              <a:cxnLst/>
              <a:rect l="l" t="t" r="r" b="b"/>
              <a:pathLst>
                <a:path w="3203362" h="1683654" extrusionOk="0">
                  <a:moveTo>
                    <a:pt x="0" y="0"/>
                  </a:moveTo>
                  <a:lnTo>
                    <a:pt x="3203362" y="0"/>
                  </a:lnTo>
                  <a:lnTo>
                    <a:pt x="3203362" y="1683654"/>
                  </a:lnTo>
                  <a:lnTo>
                    <a:pt x="0" y="1683654"/>
                  </a:lnTo>
                  <a:close/>
                </a:path>
              </a:pathLst>
            </a:custGeom>
            <a:solidFill>
              <a:srgbClr val="132E57">
                <a:alpha val="80000"/>
              </a:srgbClr>
            </a:solidFill>
            <a:ln>
              <a:noFill/>
            </a:ln>
          </p:spPr>
        </p:sp>
        <p:sp>
          <p:nvSpPr>
            <p:cNvPr id="388" name="Google Shape;388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8"/>
          <p:cNvSpPr txBox="1"/>
          <p:nvPr/>
        </p:nvSpPr>
        <p:spPr>
          <a:xfrm>
            <a:off x="4074677" y="3771900"/>
            <a:ext cx="101385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smtClean="0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METHODOLOGY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smtClean="0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A </a:t>
            </a:r>
            <a:r>
              <a:rPr lang="en-US" sz="9000" b="0" i="0" u="none" strike="noStrike" cap="none" dirty="0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PICTURE IS WORTH A THOUSAND WORDS</a:t>
            </a:r>
            <a:endParaRPr dirty="0"/>
          </a:p>
        </p:txBody>
      </p:sp>
      <p:grpSp>
        <p:nvGrpSpPr>
          <p:cNvPr id="390" name="Google Shape;390;p28"/>
          <p:cNvGrpSpPr/>
          <p:nvPr/>
        </p:nvGrpSpPr>
        <p:grpSpPr>
          <a:xfrm>
            <a:off x="8244455" y="2738423"/>
            <a:ext cx="395370" cy="397142"/>
            <a:chOff x="1813" y="0"/>
            <a:chExt cx="809173" cy="812800"/>
          </a:xfrm>
        </p:grpSpPr>
        <p:sp>
          <p:nvSpPr>
            <p:cNvPr id="391" name="Google Shape;39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8946315" y="2738423"/>
            <a:ext cx="395370" cy="397142"/>
            <a:chOff x="1813" y="0"/>
            <a:chExt cx="809173" cy="812800"/>
          </a:xfrm>
        </p:grpSpPr>
        <p:sp>
          <p:nvSpPr>
            <p:cNvPr id="394" name="Google Shape;39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9648175" y="2738423"/>
            <a:ext cx="395370" cy="397142"/>
            <a:chOff x="1813" y="0"/>
            <a:chExt cx="809173" cy="812800"/>
          </a:xfrm>
        </p:grpSpPr>
        <p:sp>
          <p:nvSpPr>
            <p:cNvPr id="397" name="Google Shape;39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9" name="Google Shape;399;p28"/>
          <p:cNvCxnSpPr/>
          <p:nvPr/>
        </p:nvCxnSpPr>
        <p:spPr>
          <a:xfrm>
            <a:off x="-752228" y="4975931"/>
            <a:ext cx="474256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28"/>
          <p:cNvCxnSpPr/>
          <p:nvPr/>
        </p:nvCxnSpPr>
        <p:spPr>
          <a:xfrm rot="-5400000">
            <a:off x="7236063" y="39252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28"/>
          <p:cNvCxnSpPr/>
          <p:nvPr/>
        </p:nvCxnSpPr>
        <p:spPr>
          <a:xfrm rot="20080">
            <a:off x="14213529" y="4933070"/>
            <a:ext cx="489173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9081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/>
          <p:cNvSpPr/>
          <p:nvPr/>
        </p:nvSpPr>
        <p:spPr>
          <a:xfrm>
            <a:off x="3990337" y="862675"/>
            <a:ext cx="10223233" cy="8561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5" name="Google Shape;385;p28"/>
          <p:cNvCxnSpPr/>
          <p:nvPr/>
        </p:nvCxnSpPr>
        <p:spPr>
          <a:xfrm rot="-5400000">
            <a:off x="7236063" y="10190598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0" name="Google Shape;390;p28"/>
          <p:cNvGrpSpPr/>
          <p:nvPr/>
        </p:nvGrpSpPr>
        <p:grpSpPr>
          <a:xfrm>
            <a:off x="8244455" y="2738423"/>
            <a:ext cx="395370" cy="397142"/>
            <a:chOff x="1813" y="0"/>
            <a:chExt cx="809173" cy="812800"/>
          </a:xfrm>
        </p:grpSpPr>
        <p:sp>
          <p:nvSpPr>
            <p:cNvPr id="391" name="Google Shape;39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8946315" y="2738423"/>
            <a:ext cx="395370" cy="397142"/>
            <a:chOff x="1813" y="0"/>
            <a:chExt cx="809173" cy="812800"/>
          </a:xfrm>
        </p:grpSpPr>
        <p:sp>
          <p:nvSpPr>
            <p:cNvPr id="394" name="Google Shape;39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9648175" y="2738423"/>
            <a:ext cx="395370" cy="397142"/>
            <a:chOff x="1813" y="0"/>
            <a:chExt cx="809173" cy="812800"/>
          </a:xfrm>
        </p:grpSpPr>
        <p:sp>
          <p:nvSpPr>
            <p:cNvPr id="397" name="Google Shape;39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9" name="Google Shape;399;p28"/>
          <p:cNvCxnSpPr/>
          <p:nvPr/>
        </p:nvCxnSpPr>
        <p:spPr>
          <a:xfrm>
            <a:off x="-752228" y="4975931"/>
            <a:ext cx="474256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28"/>
          <p:cNvCxnSpPr/>
          <p:nvPr/>
        </p:nvCxnSpPr>
        <p:spPr>
          <a:xfrm rot="-5400000">
            <a:off x="7236063" y="39252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28"/>
          <p:cNvCxnSpPr/>
          <p:nvPr/>
        </p:nvCxnSpPr>
        <p:spPr>
          <a:xfrm rot="20080">
            <a:off x="14213529" y="4933070"/>
            <a:ext cx="489173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62" y="862676"/>
            <a:ext cx="8495425" cy="85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988</Words>
  <Application>Microsoft Office PowerPoint</Application>
  <PresentationFormat>Personalizar</PresentationFormat>
  <Paragraphs>151</Paragraphs>
  <Slides>32</Slides>
  <Notes>32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Montserrat</vt:lpstr>
      <vt:lpstr>Calibri</vt:lpstr>
      <vt:lpstr>Teko</vt:lpstr>
      <vt:lpstr>Teko Medium</vt:lpstr>
      <vt:lpstr>Arial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Gabriel Soares Pivoto</dc:creator>
  <cp:lastModifiedBy>Diego Gabriel Soares Pivoto</cp:lastModifiedBy>
  <cp:revision>95</cp:revision>
  <dcterms:modified xsi:type="dcterms:W3CDTF">2023-11-30T15:01:18Z</dcterms:modified>
</cp:coreProperties>
</file>